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</p:sldIdLst>
  <p:sldSz cx="7556500" cy="10680700"/>
  <p:notesSz cx="7556500" cy="106807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9.png" /><Relationship Id="rId11" Type="http://schemas.openxmlformats.org/officeDocument/2006/relationships/image" Target="../media/image10.png" /><Relationship Id="rId12" Type="http://schemas.openxmlformats.org/officeDocument/2006/relationships/image" Target="../media/image11.png" /><Relationship Id="rId13" Type="http://schemas.openxmlformats.org/officeDocument/2006/relationships/image" Target="../media/image12.png" /><Relationship Id="rId14" Type="http://schemas.openxmlformats.org/officeDocument/2006/relationships/image" Target="../media/image13.png" /><Relationship Id="rId15" Type="http://schemas.openxmlformats.org/officeDocument/2006/relationships/image" Target="../media/image14.png" /><Relationship Id="rId16" Type="http://schemas.openxmlformats.org/officeDocument/2006/relationships/image" Target="../media/image15.png" /><Relationship Id="rId17" Type="http://schemas.openxmlformats.org/officeDocument/2006/relationships/image" Target="../media/image16.png" /><Relationship Id="rId2" Type="http://schemas.openxmlformats.org/officeDocument/2006/relationships/image" Target="../media/image1.png" /><Relationship Id="rId3" Type="http://schemas.openxmlformats.org/officeDocument/2006/relationships/image" Target="../media/image2.png" /><Relationship Id="rId4" Type="http://schemas.openxmlformats.org/officeDocument/2006/relationships/image" Target="../media/image3.png" /><Relationship Id="rId5" Type="http://schemas.openxmlformats.org/officeDocument/2006/relationships/image" Target="../media/image4.png" /><Relationship Id="rId6" Type="http://schemas.openxmlformats.org/officeDocument/2006/relationships/image" Target="../media/image5.png" /><Relationship Id="rId7" Type="http://schemas.openxmlformats.org/officeDocument/2006/relationships/image" Target="../media/image6.png" /><Relationship Id="rId8" Type="http://schemas.openxmlformats.org/officeDocument/2006/relationships/image" Target="../media/image7.png" /><Relationship Id="rId9" Type="http://schemas.openxmlformats.org/officeDocument/2006/relationships/image" Target="../media/image8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image" Target="../media/image25.png" /><Relationship Id="rId2" Type="http://schemas.openxmlformats.org/officeDocument/2006/relationships/image" Target="../media/image17.png" /><Relationship Id="rId3" Type="http://schemas.openxmlformats.org/officeDocument/2006/relationships/image" Target="../media/image18.png" /><Relationship Id="rId4" Type="http://schemas.openxmlformats.org/officeDocument/2006/relationships/image" Target="../media/image19.png" /><Relationship Id="rId5" Type="http://schemas.openxmlformats.org/officeDocument/2006/relationships/image" Target="../media/image20.png" /><Relationship Id="rId6" Type="http://schemas.openxmlformats.org/officeDocument/2006/relationships/image" Target="../media/image21.png" /><Relationship Id="rId7" Type="http://schemas.openxmlformats.org/officeDocument/2006/relationships/image" Target="../media/image22.png" /><Relationship Id="rId8" Type="http://schemas.openxmlformats.org/officeDocument/2006/relationships/image" Target="../media/image23.png" /><Relationship Id="rId9" Type="http://schemas.openxmlformats.org/officeDocument/2006/relationships/image" Target="../media/image24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6731000" y="4039869"/>
            <a:ext cx="825500" cy="15113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1021080" y="9612629"/>
            <a:ext cx="952499" cy="12700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233159" y="8980169"/>
            <a:ext cx="306070" cy="1270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21080" y="8980169"/>
            <a:ext cx="859155" cy="127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233159" y="8347709"/>
            <a:ext cx="306070" cy="1270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944880" y="8347709"/>
            <a:ext cx="876299" cy="1270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6233159" y="7712075"/>
            <a:ext cx="306070" cy="12700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6155054" y="7077709"/>
            <a:ext cx="306704" cy="12700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944880" y="7077709"/>
            <a:ext cx="612139" cy="12700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0" name="object 10"/>
          <p:cNvSpPr/>
          <p:nvPr/>
        </p:nvSpPr>
        <p:spPr>
          <a:xfrm>
            <a:off x="6233159" y="6445249"/>
            <a:ext cx="306070" cy="12700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1" name="object 11"/>
          <p:cNvSpPr/>
          <p:nvPr/>
        </p:nvSpPr>
        <p:spPr>
          <a:xfrm>
            <a:off x="3098800" y="6198869"/>
            <a:ext cx="2364740" cy="1525905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6233159" y="5810249"/>
            <a:ext cx="306070" cy="12700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944880" y="3216275"/>
            <a:ext cx="838199" cy="12700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4" name="object 14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791844" y="862964"/>
            <a:ext cx="5976619" cy="12700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792480" y="541781"/>
            <a:ext cx="1200911" cy="265175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754879" y="676623"/>
            <a:ext cx="1987272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</a:p>
        </p:txBody>
      </p:sp>
      <p:sp>
        <p:nvSpPr>
          <p:cNvPr id="19" name="object 19"/>
          <p:cNvSpPr txBox="1"/>
          <p:nvPr/>
        </p:nvSpPr>
        <p:spPr>
          <a:xfrm>
            <a:off x="2403348" y="952515"/>
            <a:ext cx="2904709" cy="2667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800">
                <a:solidFill>
                  <a:srgbClr val="000000"/>
                </a:solidFill>
                <a:latin typeface="SimSun"/>
                <a:cs typeface="SimSun"/>
              </a:rPr>
              <a:t>（二十一）中小企业声明函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3066288" y="1363509"/>
            <a:ext cx="1578711" cy="2406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94"/>
              </a:lnSpc>
              <a:spcBef>
                <a:spcPts val="0"/>
              </a:spcBef>
              <a:spcAft>
                <a:spcPts val="0"/>
              </a:spcAft>
            </a:pPr>
            <a:r>
              <a:rPr dirty="0" sz="1600">
                <a:solidFill>
                  <a:srgbClr val="000000"/>
                </a:solidFill>
                <a:latin typeface="SimSun"/>
                <a:cs typeface="SimSun"/>
              </a:rPr>
              <a:t>中小企业声明函</a:t>
            </a:r>
          </a:p>
        </p:txBody>
      </p:sp>
      <p:sp>
        <p:nvSpPr>
          <p:cNvPr id="21" name="object 21"/>
          <p:cNvSpPr txBox="1"/>
          <p:nvPr/>
        </p:nvSpPr>
        <p:spPr>
          <a:xfrm>
            <a:off x="792480" y="1783035"/>
            <a:ext cx="6248400" cy="108052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0480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spc="-64">
                <a:solidFill>
                  <a:srgbClr val="000000"/>
                </a:solidFill>
                <a:latin typeface="SimSun"/>
                <a:cs typeface="SimSun"/>
              </a:rPr>
              <a:t>本公司（联合体）郑重声明，根据《政府采购促进中小企业发展管理办法》（财库〔2020〕</a:t>
            </a:r>
          </a:p>
          <a:p>
            <a:pPr marL="0" marR="0">
              <a:lnSpc>
                <a:spcPts val="1200"/>
              </a:lnSpc>
              <a:spcBef>
                <a:spcPts val="1128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46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号）的规定，本公司（联合体）参加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广西农业职业技术大学</a:t>
            </a:r>
            <a:r>
              <a:rPr dirty="0" sz="1200" spc="29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的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2025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年西校区一期综</a:t>
            </a:r>
          </a:p>
          <a:p>
            <a:pPr marL="0" marR="0">
              <a:lnSpc>
                <a:spcPts val="1200"/>
              </a:lnSpc>
              <a:spcBef>
                <a:spcPts val="1189"/>
              </a:spcBef>
              <a:spcAft>
                <a:spcPts val="0"/>
              </a:spcAft>
            </a:pP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合教学实训楼教室桌椅采购</a:t>
            </a:r>
            <a:r>
              <a:rPr dirty="0" sz="1200" spc="29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釆购活动,提供的货物全部由符合政策要求的中小企业制造。</a:t>
            </a:r>
          </a:p>
          <a:p>
            <a:pPr marL="0" marR="0">
              <a:lnSpc>
                <a:spcPts val="1200"/>
              </a:lnSpc>
              <a:spcBef>
                <a:spcPts val="114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相关企业（含联合体中的中小企业、签订分包意向协议的中小企业）的具体情况如下：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792480" y="3067780"/>
            <a:ext cx="6127998" cy="48766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1.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单人课桌</a:t>
            </a:r>
            <a:r>
              <a:rPr dirty="0" sz="1200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15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69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spc="3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安徽汇晶教育装备集团有限公司</a:t>
            </a:r>
            <a:r>
              <a:rPr dirty="0" sz="1200" spc="-69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7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11" u="sng">
                <a:solidFill>
                  <a:srgbClr val="000000"/>
                </a:solidFill>
                <a:latin typeface="SimSun"/>
                <a:cs typeface="SimSun"/>
              </a:rPr>
              <a:t>49</a:t>
            </a:r>
          </a:p>
          <a:p>
            <a:pPr marL="0" marR="0">
              <a:lnSpc>
                <a:spcPts val="1200"/>
              </a:lnSpc>
              <a:spcBef>
                <a:spcPts val="1139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5627.8477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15237.2008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23" name="object 23"/>
          <p:cNvSpPr txBox="1"/>
          <p:nvPr/>
        </p:nvSpPr>
        <p:spPr>
          <a:xfrm>
            <a:off x="792480" y="3761199"/>
            <a:ext cx="6204191" cy="240944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阶梯教室课桌</a:t>
            </a:r>
            <a:r>
              <a:rPr dirty="0" sz="1200" spc="9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51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24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28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28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241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3.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阶梯教室课桌椅</a:t>
            </a:r>
            <a:r>
              <a:rPr dirty="0" sz="1200" spc="9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84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108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108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4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241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4.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二人位电脑桌</a:t>
            </a:r>
            <a:r>
              <a:rPr dirty="0" sz="1200" spc="9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51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24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28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28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2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241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5.方形培训桌</a:t>
            </a:r>
            <a:r>
              <a:rPr dirty="0" sz="1200" spc="9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84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108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108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407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24" name="object 24"/>
          <p:cNvSpPr txBox="1"/>
          <p:nvPr/>
        </p:nvSpPr>
        <p:spPr>
          <a:xfrm>
            <a:off x="792480" y="6297135"/>
            <a:ext cx="2557259" cy="1456931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6.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扇形培训桌</a:t>
            </a:r>
            <a:r>
              <a:rPr dirty="0" sz="1200" spc="9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84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540">
                <a:solidFill>
                  <a:srgbClr val="000000"/>
                </a:solidFill>
                <a:latin typeface="SimSun"/>
                <a:cs typeface="SimSun"/>
              </a:rPr>
              <a:t>；制</a:t>
            </a:r>
          </a:p>
          <a:p>
            <a:pPr marL="0" marR="0">
              <a:lnSpc>
                <a:spcPts val="1200"/>
              </a:lnSpc>
              <a:spcBef>
                <a:spcPts val="1284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7.长方桌</a:t>
            </a:r>
            <a:r>
              <a:rPr dirty="0" sz="1200" spc="90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spc="11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；制造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8.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铸铝长方桌</a:t>
            </a:r>
            <a:r>
              <a:rPr dirty="0" sz="1200" spc="9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84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540">
                <a:solidFill>
                  <a:srgbClr val="000000"/>
                </a:solidFill>
                <a:latin typeface="SimSun"/>
                <a:cs typeface="SimSun"/>
              </a:rPr>
              <a:t>；制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4544556" y="6297135"/>
            <a:ext cx="2452115" cy="505968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spc="-46">
                <a:solidFill>
                  <a:srgbClr val="000000"/>
                </a:solidFill>
                <a:latin typeface="SimSun"/>
                <a:cs typeface="SimSun"/>
              </a:rPr>
              <a:t>设备有限公司，从业人员</a:t>
            </a:r>
            <a:r>
              <a:rPr dirty="0" sz="1200" spc="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30491" marR="0">
              <a:lnSpc>
                <a:spcPts val="1200"/>
              </a:lnSpc>
              <a:spcBef>
                <a:spcPts val="1284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26" name="object 26"/>
          <p:cNvSpPr txBox="1"/>
          <p:nvPr/>
        </p:nvSpPr>
        <p:spPr>
          <a:xfrm>
            <a:off x="4544538" y="6929595"/>
            <a:ext cx="2374421" cy="5074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备有限公司，从业人员</a:t>
            </a:r>
            <a:r>
              <a:rPr dirty="0" sz="1200" spc="303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30509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4544556" y="7563567"/>
            <a:ext cx="2452115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spc="-46">
                <a:solidFill>
                  <a:srgbClr val="000000"/>
                </a:solidFill>
                <a:latin typeface="SimSun"/>
                <a:cs typeface="SimSun"/>
              </a:rPr>
              <a:t>设备有限公司，从业人员</a:t>
            </a:r>
            <a:r>
              <a:rPr dirty="0" sz="1200" spc="346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</p:txBody>
      </p:sp>
      <p:sp>
        <p:nvSpPr>
          <p:cNvPr id="28" name="object 28"/>
          <p:cNvSpPr txBox="1"/>
          <p:nvPr/>
        </p:nvSpPr>
        <p:spPr>
          <a:xfrm>
            <a:off x="792480" y="7880571"/>
            <a:ext cx="6204191" cy="1775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9.单人课椅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</a:t>
            </a:r>
            <a:r>
              <a:rPr dirty="0" sz="1200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51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24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88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88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8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10.单人课椅</a:t>
            </a:r>
            <a:r>
              <a:rPr dirty="0" sz="1200" spc="-132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</a:t>
            </a:r>
            <a:r>
              <a:rPr dirty="0" sz="1200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00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120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120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41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11.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单人课椅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3</a:t>
            </a:r>
            <a:r>
              <a:rPr dirty="0" sz="1200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15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0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241</a:t>
            </a:r>
          </a:p>
        </p:txBody>
      </p:sp>
      <p:sp>
        <p:nvSpPr>
          <p:cNvPr id="29" name="object 29"/>
          <p:cNvSpPr txBox="1"/>
          <p:nvPr/>
        </p:nvSpPr>
        <p:spPr>
          <a:xfrm>
            <a:off x="6594347" y="9924401"/>
            <a:ext cx="326194" cy="1571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37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0000"/>
                </a:solidFill>
                <a:latin typeface="Calibri"/>
                <a:cs typeface="Calibri"/>
              </a:rPr>
              <a:t>242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6667500" y="4039869"/>
            <a:ext cx="889000" cy="15113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2" name="object 2"/>
          <p:cNvSpPr/>
          <p:nvPr/>
        </p:nvSpPr>
        <p:spPr>
          <a:xfrm>
            <a:off x="792480" y="6198869"/>
            <a:ext cx="5817108" cy="3316223"/>
          </a:xfrm>
          <a:prstGeom prst="rect">
            <a:avLst/>
          </a:prstGeom>
          <a:blipFill>
            <a:blip cstate="print" r:embed="rId3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/>
          <p:nvPr/>
        </p:nvSpPr>
        <p:spPr>
          <a:xfrm>
            <a:off x="6233159" y="2724150"/>
            <a:ext cx="306070" cy="12700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4" name="object 4"/>
          <p:cNvSpPr/>
          <p:nvPr/>
        </p:nvSpPr>
        <p:spPr>
          <a:xfrm>
            <a:off x="1021080" y="2724150"/>
            <a:ext cx="723899" cy="12700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6233159" y="2091689"/>
            <a:ext cx="306070" cy="12700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1021080" y="2091689"/>
            <a:ext cx="723899" cy="12700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0" y="0"/>
            <a:ext cx="12700" cy="12700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8" name="object 8"/>
          <p:cNvSpPr/>
          <p:nvPr/>
        </p:nvSpPr>
        <p:spPr>
          <a:xfrm>
            <a:off x="791844" y="862964"/>
            <a:ext cx="5976619" cy="12700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9" name="object 9"/>
          <p:cNvSpPr/>
          <p:nvPr/>
        </p:nvSpPr>
        <p:spPr>
          <a:xfrm>
            <a:off x="792480" y="541781"/>
            <a:ext cx="1200911" cy="265175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792480" y="676623"/>
            <a:ext cx="6204191" cy="304038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96240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</a:p>
          <a:p>
            <a:pPr marL="0" marR="0">
              <a:lnSpc>
                <a:spcPts val="1200"/>
              </a:lnSpc>
              <a:spcBef>
                <a:spcPts val="1284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12.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带轮培训椅</a:t>
            </a:r>
            <a:r>
              <a:rPr dirty="0" sz="1200" spc="893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spc="11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spc="1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241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13.培训椅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</a:t>
            </a:r>
            <a:r>
              <a:rPr dirty="0" sz="1200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83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47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47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14.培训椅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</a:t>
            </a:r>
            <a:r>
              <a:rPr dirty="0" sz="1200" spc="9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83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11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 spc="-47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 spc="-47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348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241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  <a:p>
            <a:pPr marL="0" marR="0">
              <a:lnSpc>
                <a:spcPts val="1200"/>
              </a:lnSpc>
              <a:spcBef>
                <a:spcPts val="1296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15.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铸铝靠背椅</a:t>
            </a:r>
            <a:r>
              <a:rPr dirty="0" sz="1200" spc="893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，属于</a:t>
            </a:r>
            <a:r>
              <a:rPr dirty="0" sz="1200" spc="11" u="sng">
                <a:solidFill>
                  <a:srgbClr val="000000"/>
                </a:solidFill>
                <a:latin typeface="SimSun"/>
                <a:cs typeface="SimSun"/>
              </a:rPr>
              <a:t>工业</a:t>
            </a:r>
            <a:r>
              <a:rPr dirty="0" sz="1200" spc="3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行业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；制造商为</a:t>
            </a:r>
            <a:r>
              <a:rPr dirty="0" sz="1200" spc="1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，从业人员</a:t>
            </a:r>
            <a:r>
              <a:rPr dirty="0" sz="1200" spc="294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241</a:t>
            </a:r>
          </a:p>
          <a:p>
            <a:pPr marL="0" marR="0">
              <a:lnSpc>
                <a:spcPts val="1200"/>
              </a:lnSpc>
              <a:spcBef>
                <a:spcPts val="1234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人，营业收入为</a:t>
            </a:r>
            <a:r>
              <a:rPr dirty="0" sz="1200" spc="3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22858.4758</a:t>
            </a:r>
            <a:r>
              <a:rPr dirty="0" sz="1200" spc="-15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30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万元，资产总额为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33654.052</a:t>
            </a:r>
            <a:r>
              <a:rPr dirty="0" sz="1200" u="sng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-299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万元，属于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小型企业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；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92480" y="4041616"/>
            <a:ext cx="6127991" cy="50747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5383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 spc="-15">
                <a:solidFill>
                  <a:srgbClr val="000000"/>
                </a:solidFill>
                <a:latin typeface="SimSun"/>
                <a:cs typeface="SimSun"/>
              </a:rPr>
              <a:t>以上企业，不属于大企业的分支机构，不存在控股股东为大企业的情形，也不存在与</a:t>
            </a:r>
          </a:p>
          <a:p>
            <a:pPr marL="0" marR="0">
              <a:lnSpc>
                <a:spcPts val="1200"/>
              </a:lnSpc>
              <a:spcBef>
                <a:spcPts val="1295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大企业的负责人为同一人的情形。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1197863" y="4675599"/>
            <a:ext cx="5029200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本企业对上述声明内容的真实性负责。如有虚假，将依法承担相应责任。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3561588" y="5021535"/>
            <a:ext cx="3358872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企业名称（盖章）：</a:t>
            </a:r>
            <a:r>
              <a:rPr dirty="0" sz="1200" u="sng">
                <a:solidFill>
                  <a:srgbClr val="000000"/>
                </a:solidFill>
                <a:latin typeface="SimSun"/>
                <a:cs typeface="SimSun"/>
              </a:rPr>
              <a:t>重庆汇聚教学设备有限公司</a:t>
            </a:r>
          </a:p>
        </p:txBody>
      </p:sp>
      <p:sp>
        <p:nvSpPr>
          <p:cNvPr id="15" name="object 15"/>
          <p:cNvSpPr txBox="1"/>
          <p:nvPr/>
        </p:nvSpPr>
        <p:spPr>
          <a:xfrm>
            <a:off x="5123688" y="5343111"/>
            <a:ext cx="1796783" cy="190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日期：2025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年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5</a:t>
            </a:r>
            <a:r>
              <a:rPr dirty="0" sz="1200" spc="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月</a:t>
            </a:r>
            <a:r>
              <a:rPr dirty="0" sz="120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 spc="11">
                <a:solidFill>
                  <a:srgbClr val="000000"/>
                </a:solidFill>
                <a:latin typeface="SimSun"/>
                <a:cs typeface="SimSun"/>
              </a:rPr>
              <a:t>12</a:t>
            </a:r>
            <a:r>
              <a:rPr dirty="0" sz="1200" spc="-11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1200">
                <a:solidFill>
                  <a:srgbClr val="000000"/>
                </a:solidFill>
                <a:latin typeface="SimSun"/>
                <a:cs typeface="SimSun"/>
              </a:rPr>
              <a:t>日</a:t>
            </a:r>
          </a:p>
        </p:txBody>
      </p:sp>
      <p:sp>
        <p:nvSpPr>
          <p:cNvPr id="16" name="object 16"/>
          <p:cNvSpPr txBox="1"/>
          <p:nvPr/>
        </p:nvSpPr>
        <p:spPr>
          <a:xfrm>
            <a:off x="792480" y="5589354"/>
            <a:ext cx="427980" cy="13271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45"/>
              </a:lnSpc>
              <a:spcBef>
                <a:spcPts val="0"/>
              </a:spcBef>
              <a:spcAft>
                <a:spcPts val="0"/>
              </a:spcAft>
            </a:pPr>
            <a:r>
              <a:rPr dirty="0" sz="750">
                <a:solidFill>
                  <a:srgbClr val="000000"/>
                </a:solidFill>
                <a:latin typeface="SimSun"/>
                <a:cs typeface="SimSun"/>
              </a:rPr>
              <a:t>备注：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92480" y="5787474"/>
            <a:ext cx="5817206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745"/>
              </a:lnSpc>
              <a:spcBef>
                <a:spcPts val="0"/>
              </a:spcBef>
              <a:spcAft>
                <a:spcPts val="0"/>
              </a:spcAft>
            </a:pPr>
            <a:r>
              <a:rPr dirty="0" sz="750">
                <a:solidFill>
                  <a:srgbClr val="000000"/>
                </a:solidFill>
                <a:latin typeface="SimSun"/>
                <a:cs typeface="SimSun"/>
              </a:rPr>
              <a:t>1、从业人员、营业收入、资产总额填报上一年度数据，无上一年度数据的新成立企业可不填报。</a:t>
            </a:r>
          </a:p>
          <a:p>
            <a:pPr marL="307847" marR="0">
              <a:lnSpc>
                <a:spcPts val="745"/>
              </a:lnSpc>
              <a:spcBef>
                <a:spcPts val="864"/>
              </a:spcBef>
              <a:spcAft>
                <a:spcPts val="0"/>
              </a:spcAft>
            </a:pPr>
            <a:r>
              <a:rPr dirty="0" sz="750">
                <a:solidFill>
                  <a:srgbClr val="000000"/>
                </a:solidFill>
                <a:latin typeface="SimSun"/>
                <a:cs typeface="SimSun"/>
              </a:rPr>
              <a:t>2、采购文件中明确的所属行业名称是根据《关于印发中小企业划型标准规定的通知》（工信部联企业[2011]300</a:t>
            </a:r>
            <a:r>
              <a:rPr dirty="0" sz="75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dirty="0" sz="750">
                <a:solidFill>
                  <a:srgbClr val="000000"/>
                </a:solidFill>
                <a:latin typeface="SimSun"/>
                <a:cs typeface="SimSun"/>
              </a:rPr>
              <a:t>号）规定确定。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594347" y="9924401"/>
            <a:ext cx="326194" cy="15719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37"/>
              </a:lnSpc>
              <a:spcBef>
                <a:spcPts val="0"/>
              </a:spcBef>
              <a:spcAft>
                <a:spcPts val="0"/>
              </a:spcAft>
            </a:pPr>
            <a:r>
              <a:rPr dirty="0" sz="900">
                <a:solidFill>
                  <a:srgbClr val="000000"/>
                </a:solidFill>
                <a:latin typeface="Calibri"/>
                <a:cs typeface="Calibri"/>
              </a:rPr>
              <a:t>243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Administrator</dc:creator>
  <cp:lastModifiedBy>Administrator</cp:lastModifiedBy>
  <cp:revision>1</cp:revision>
  <dcterms:modified xsi:type="dcterms:W3CDTF">2025-05-12T16:03:01+08:00</dcterms:modified>
</cp:coreProperties>
</file>