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fonts/font1.fntdata" ContentType="application/x-fontdata"/>
  <Override PartName="/ppt/fonts/font2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</p:sldIdLst>
  <p:sldSz cx="7556500" cy="10680700"/>
  <p:notesSz cx="7556500" cy="10680700"/>
  <p:embeddedFontLst>
    <p:embeddedFont>
      <p:font typeface="IFOGEN+ArialMT"/>
      <p:regular r:id="rId7"/>
    </p:embeddedFont>
    <p:embeddedFont>
      <p:font typeface="HTREIE+Arial-BoldMT"/>
      <p:regular r:id="rId8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2" Type="http://schemas.openxmlformats.org/officeDocument/2006/relationships/tableStyles" Target="tableStyles.xml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font" Target="fonts/font1.fntdata" /><Relationship Id="rId8" Type="http://schemas.openxmlformats.org/officeDocument/2006/relationships/font" Target="fonts/font2.fntdata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Relationship Id="rId3" Type="http://schemas.openxmlformats.org/officeDocument/2006/relationships/image" Target="../media/image2.png" /><Relationship Id="rId4" Type="http://schemas.openxmlformats.org/officeDocument/2006/relationships/image" Target="../media/image3.png" /><Relationship Id="rId5" Type="http://schemas.openxmlformats.org/officeDocument/2006/relationships/image" Target="../media/image4.png" /><Relationship Id="rId6" Type="http://schemas.openxmlformats.org/officeDocument/2006/relationships/image" Target="../media/image5.png" /><Relationship Id="rId7" Type="http://schemas.openxmlformats.org/officeDocument/2006/relationships/image" Target="../media/image6.png" /><Relationship Id="rId8" Type="http://schemas.openxmlformats.org/officeDocument/2006/relationships/image" Target="../media/image7.png" /><Relationship Id="rId9" Type="http://schemas.openxmlformats.org/officeDocument/2006/relationships/image" Target="../media/image8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2749550" y="6995794"/>
            <a:ext cx="1511808" cy="1517903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6167120" y="5668009"/>
            <a:ext cx="228600" cy="127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4526279" y="5668009"/>
            <a:ext cx="225425" cy="12700"/>
          </a:xfrm>
          <a:prstGeom prst="rect">
            <a:avLst/>
          </a:prstGeom>
          <a:blipFill>
            <a:blip cstate="print"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060064" y="5668009"/>
            <a:ext cx="226694" cy="12700"/>
          </a:xfrm>
          <a:prstGeom prst="rect">
            <a:avLst/>
          </a:prstGeom>
          <a:blipFill>
            <a:blip cstate="print" r:embed="rId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811654" y="4578349"/>
            <a:ext cx="242570" cy="12700"/>
          </a:xfrm>
          <a:prstGeom prst="rect">
            <a:avLst/>
          </a:prstGeom>
          <a:blipFill>
            <a:blip cstate="print" r:embed="rId6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cstate="print" r:embed="rId7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2493264" y="761"/>
            <a:ext cx="2552700" cy="320039"/>
          </a:xfrm>
          <a:prstGeom prst="rect">
            <a:avLst/>
          </a:prstGeom>
          <a:blipFill>
            <a:blip cstate="print" r:embed="rId8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0" y="10231373"/>
            <a:ext cx="7555991" cy="449326"/>
          </a:xfrm>
          <a:prstGeom prst="rect">
            <a:avLst/>
          </a:prstGeom>
          <a:blipFill>
            <a:blip cstate="print" r:embed="rId9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974848" y="73119"/>
            <a:ext cx="1682472" cy="190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ffffff"/>
                </a:solidFill>
                <a:latin typeface="SimSun"/>
                <a:cs typeface="SimSun"/>
              </a:rPr>
              <a:t>江西航虎家具有限公司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2759964" y="920025"/>
            <a:ext cx="2189835" cy="2406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94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SimSun"/>
                <a:cs typeface="SimSun"/>
              </a:rPr>
              <a:t>十九、中小企业声明函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3154679" y="1497021"/>
            <a:ext cx="1402189" cy="2165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05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SimSun"/>
                <a:cs typeface="SimSun"/>
              </a:rPr>
              <a:t>中小企业声明函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719327" y="1861258"/>
            <a:ext cx="6362826" cy="16673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6616" marR="0">
              <a:lnSpc>
                <a:spcPts val="1405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SimSun"/>
                <a:cs typeface="SimSun"/>
              </a:rPr>
              <a:t>本公司（联合体）郑重声明，根据《政府采购促进中小企业发展管理办法》</a:t>
            </a:r>
          </a:p>
          <a:p>
            <a:pPr marL="0" marR="0">
              <a:lnSpc>
                <a:spcPts val="1463"/>
              </a:lnSpc>
              <a:spcBef>
                <a:spcPts val="140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SimSun"/>
                <a:cs typeface="SimSun"/>
              </a:rPr>
              <a:t>（财库〔</a:t>
            </a:r>
            <a:r>
              <a:rPr dirty="0" sz="1400">
                <a:solidFill>
                  <a:srgbClr val="000000"/>
                </a:solidFill>
                <a:latin typeface="IFOGEN+ArialMT"/>
                <a:cs typeface="IFOGEN+ArialMT"/>
              </a:rPr>
              <a:t>2020</a:t>
            </a:r>
            <a:r>
              <a:rPr dirty="0" sz="1400" spc="-31">
                <a:solidFill>
                  <a:srgbClr val="000000"/>
                </a:solidFill>
                <a:latin typeface="SimSun"/>
                <a:cs typeface="SimSun"/>
              </a:rPr>
              <a:t>〕</a:t>
            </a:r>
            <a:r>
              <a:rPr dirty="0" sz="1400">
                <a:solidFill>
                  <a:srgbClr val="000000"/>
                </a:solidFill>
                <a:latin typeface="IFOGEN+ArialMT"/>
                <a:cs typeface="IFOGEN+ArialMT"/>
              </a:rPr>
              <a:t>46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SimSun"/>
                <a:cs typeface="SimSun"/>
              </a:rPr>
              <a:t>号）的规定，本公司（联合体）参加</a:t>
            </a:r>
            <a:r>
              <a:rPr dirty="0" sz="1400" u="sng">
                <a:solidFill>
                  <a:srgbClr val="000000"/>
                </a:solidFill>
                <a:latin typeface="SimSun"/>
                <a:cs typeface="SimSun"/>
              </a:rPr>
              <a:t>（单位名称）贺州学院</a:t>
            </a:r>
          </a:p>
          <a:p>
            <a:pPr marL="0" marR="0">
              <a:lnSpc>
                <a:spcPts val="1463"/>
              </a:lnSpc>
              <a:spcBef>
                <a:spcPts val="1311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SimSun"/>
                <a:cs typeface="SimSun"/>
              </a:rPr>
              <a:t>的</a:t>
            </a:r>
            <a:r>
              <a:rPr dirty="0" sz="1400" u="sng">
                <a:solidFill>
                  <a:srgbClr val="000000"/>
                </a:solidFill>
                <a:latin typeface="SimSun"/>
                <a:cs typeface="SimSun"/>
              </a:rPr>
              <a:t>（项目名称）贺州学院东校区学生宿舍床架更换采购</a:t>
            </a:r>
            <a:r>
              <a:rPr dirty="0" sz="1400">
                <a:solidFill>
                  <a:srgbClr val="000000"/>
                </a:solidFill>
                <a:latin typeface="SimSun"/>
                <a:cs typeface="SimSun"/>
              </a:rPr>
              <a:t>釆购活动</a:t>
            </a:r>
            <a:r>
              <a:rPr dirty="0" sz="1400">
                <a:solidFill>
                  <a:srgbClr val="000000"/>
                </a:solidFill>
                <a:latin typeface="IFOGEN+ArialMT"/>
                <a:cs typeface="IFOGEN+ArialMT"/>
              </a:rPr>
              <a:t>,</a:t>
            </a:r>
            <a:r>
              <a:rPr dirty="0" sz="1400">
                <a:solidFill>
                  <a:srgbClr val="000000"/>
                </a:solidFill>
                <a:latin typeface="SimSun"/>
                <a:cs typeface="SimSun"/>
              </a:rPr>
              <a:t>提供的货物全</a:t>
            </a:r>
          </a:p>
          <a:p>
            <a:pPr marL="0" marR="0">
              <a:lnSpc>
                <a:spcPts val="1405"/>
              </a:lnSpc>
              <a:spcBef>
                <a:spcPts val="1361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SimSun"/>
                <a:cs typeface="SimSun"/>
              </a:rPr>
              <a:t>部由符合政策要求的中小企业制造。相关企业（含联合体中的中小企业、签订</a:t>
            </a:r>
          </a:p>
          <a:p>
            <a:pPr marL="0" marR="0">
              <a:lnSpc>
                <a:spcPts val="1405"/>
              </a:lnSpc>
              <a:spcBef>
                <a:spcPts val="1451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SimSun"/>
                <a:cs typeface="SimSun"/>
              </a:rPr>
              <a:t>分包意向协议的中小企业）的具体情况如下：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719327" y="3674817"/>
            <a:ext cx="6274434" cy="130674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6616" marR="0">
              <a:lnSpc>
                <a:spcPts val="1463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IFOGEN+ArialMT"/>
                <a:cs typeface="IFOGEN+ArialMT"/>
              </a:rPr>
              <a:t>1.</a:t>
            </a:r>
            <a:r>
              <a:rPr dirty="0" sz="1400" spc="3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spc="-27" u="sng">
                <a:solidFill>
                  <a:srgbClr val="000000"/>
                </a:solidFill>
                <a:latin typeface="SimSun"/>
                <a:cs typeface="SimSun"/>
              </a:rPr>
              <a:t>单体公寓床、两联体公寓床、三联体公寓床（标的名称</a:t>
            </a:r>
            <a:r>
              <a:rPr dirty="0" sz="1400" spc="-140">
                <a:solidFill>
                  <a:srgbClr val="000000"/>
                </a:solidFill>
                <a:latin typeface="SimSun"/>
                <a:cs typeface="SimSun"/>
              </a:rPr>
              <a:t>），属</a:t>
            </a:r>
            <a:r>
              <a:rPr dirty="0" sz="1400" spc="-3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SimSun"/>
                <a:cs typeface="SimSun"/>
              </a:rPr>
              <a:t>于</a:t>
            </a:r>
            <a:r>
              <a:rPr dirty="0" sz="1400" spc="-50" u="sng">
                <a:solidFill>
                  <a:srgbClr val="000000"/>
                </a:solidFill>
                <a:latin typeface="SimSun"/>
                <a:cs typeface="SimSun"/>
              </a:rPr>
              <a:t>工业（釆</a:t>
            </a:r>
          </a:p>
          <a:p>
            <a:pPr marL="0" marR="0">
              <a:lnSpc>
                <a:spcPts val="1405"/>
              </a:lnSpc>
              <a:spcBef>
                <a:spcPts val="1311"/>
              </a:spcBef>
              <a:spcAft>
                <a:spcPts val="0"/>
              </a:spcAft>
            </a:pPr>
            <a:r>
              <a:rPr dirty="0" sz="1400" u="sng">
                <a:solidFill>
                  <a:srgbClr val="000000"/>
                </a:solidFill>
                <a:latin typeface="SimSun"/>
                <a:cs typeface="SimSun"/>
              </a:rPr>
              <a:t>购文件中明确的所属行业）行业</a:t>
            </a:r>
            <a:r>
              <a:rPr dirty="0" sz="1400">
                <a:solidFill>
                  <a:srgbClr val="000000"/>
                </a:solidFill>
                <a:latin typeface="SimSun"/>
                <a:cs typeface="SimSun"/>
              </a:rPr>
              <a:t>；制造商为</a:t>
            </a:r>
            <a:r>
              <a:rPr dirty="0" sz="1400" u="sng">
                <a:solidFill>
                  <a:srgbClr val="000000"/>
                </a:solidFill>
                <a:latin typeface="SimSun"/>
                <a:cs typeface="SimSun"/>
              </a:rPr>
              <a:t>（企业名称）江西航虎家具有限公</a:t>
            </a:r>
          </a:p>
          <a:p>
            <a:pPr marL="0" marR="0">
              <a:lnSpc>
                <a:spcPts val="1463"/>
              </a:lnSpc>
              <a:spcBef>
                <a:spcPts val="1446"/>
              </a:spcBef>
              <a:spcAft>
                <a:spcPts val="0"/>
              </a:spcAft>
            </a:pPr>
            <a:r>
              <a:rPr dirty="0" sz="1400" u="sng">
                <a:solidFill>
                  <a:srgbClr val="000000"/>
                </a:solidFill>
                <a:latin typeface="SimSun"/>
                <a:cs typeface="SimSun"/>
              </a:rPr>
              <a:t>司</a:t>
            </a:r>
            <a:r>
              <a:rPr dirty="0" sz="1400" spc="-30">
                <a:solidFill>
                  <a:srgbClr val="000000"/>
                </a:solidFill>
                <a:latin typeface="SimSun"/>
                <a:cs typeface="SimSun"/>
              </a:rPr>
              <a:t>，从业人员</a:t>
            </a:r>
            <a:r>
              <a:rPr dirty="0" sz="1400" spc="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IFOGEN+ArialMT"/>
                <a:cs typeface="IFOGEN+ArialMT"/>
              </a:rPr>
              <a:t>60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spc="-20">
                <a:solidFill>
                  <a:srgbClr val="000000"/>
                </a:solidFill>
                <a:latin typeface="SimSun"/>
                <a:cs typeface="SimSun"/>
              </a:rPr>
              <a:t>人，营业收入为</a:t>
            </a:r>
            <a:r>
              <a:rPr dirty="0" sz="14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u="sng">
                <a:solidFill>
                  <a:srgbClr val="000000"/>
                </a:solidFill>
                <a:latin typeface="IFOGEN+ArialMT"/>
                <a:cs typeface="IFOGEN+ArialMT"/>
              </a:rPr>
              <a:t>2587.05</a:t>
            </a:r>
            <a:r>
              <a:rPr dirty="0" sz="1400" spc="-20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spc="-3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spc="-18">
                <a:solidFill>
                  <a:srgbClr val="000000"/>
                </a:solidFill>
                <a:latin typeface="SimSun"/>
                <a:cs typeface="SimSun"/>
              </a:rPr>
              <a:t>万元，资产总额为</a:t>
            </a:r>
            <a:r>
              <a:rPr dirty="0" sz="14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u="sng">
                <a:solidFill>
                  <a:srgbClr val="000000"/>
                </a:solidFill>
                <a:latin typeface="IFOGEN+ArialMT"/>
                <a:cs typeface="IFOGEN+ArialMT"/>
              </a:rPr>
              <a:t>1704.25</a:t>
            </a:r>
            <a:r>
              <a:rPr dirty="0" sz="1400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spc="-3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spc="-36">
                <a:solidFill>
                  <a:srgbClr val="000000"/>
                </a:solidFill>
                <a:latin typeface="SimSun"/>
                <a:cs typeface="SimSun"/>
              </a:rPr>
              <a:t>万元，属</a:t>
            </a:r>
          </a:p>
          <a:p>
            <a:pPr marL="0" marR="0">
              <a:lnSpc>
                <a:spcPts val="1405"/>
              </a:lnSpc>
              <a:spcBef>
                <a:spcPts val="136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SimSun"/>
                <a:cs typeface="SimSun"/>
              </a:rPr>
              <a:t>于</a:t>
            </a:r>
            <a:r>
              <a:rPr dirty="0" sz="1400" u="sng">
                <a:solidFill>
                  <a:srgbClr val="000000"/>
                </a:solidFill>
                <a:latin typeface="SimSun"/>
                <a:cs typeface="SimSun"/>
              </a:rPr>
              <a:t>（中型企业、小型企业、微型企业）小型企业</a:t>
            </a:r>
            <a:r>
              <a:rPr dirty="0" sz="1400">
                <a:solidFill>
                  <a:srgbClr val="000000"/>
                </a:solidFill>
                <a:latin typeface="SimSun"/>
                <a:cs typeface="SimSun"/>
              </a:rPr>
              <a:t>；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719327" y="5127190"/>
            <a:ext cx="6362826" cy="9538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6616" marR="0">
              <a:lnSpc>
                <a:spcPts val="1463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IFOGEN+ArialMT"/>
                <a:cs typeface="IFOGEN+ArialMT"/>
              </a:rPr>
              <a:t>2.</a:t>
            </a:r>
            <a:r>
              <a:rPr dirty="0" sz="1400" spc="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u="sng">
                <a:solidFill>
                  <a:srgbClr val="000000"/>
                </a:solidFill>
                <a:latin typeface="IFOGEN+ArialMT"/>
                <a:cs typeface="IFOGEN+ArialMT"/>
              </a:rPr>
              <a:t>/</a:t>
            </a:r>
            <a:r>
              <a:rPr dirty="0" sz="1400" spc="352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u="sng">
                <a:solidFill>
                  <a:srgbClr val="000000"/>
                </a:solidFill>
                <a:latin typeface="SimSun"/>
                <a:cs typeface="SimSun"/>
              </a:rPr>
              <a:t>（标的名称）</a:t>
            </a:r>
            <a:r>
              <a:rPr dirty="0" sz="1400">
                <a:solidFill>
                  <a:srgbClr val="000000"/>
                </a:solidFill>
                <a:latin typeface="SimSun"/>
                <a:cs typeface="SimSun"/>
              </a:rPr>
              <a:t>，属于</a:t>
            </a:r>
            <a:r>
              <a:rPr dirty="0" sz="1400" spc="-34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spc="36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u="sng">
                <a:solidFill>
                  <a:srgbClr val="000000"/>
                </a:solidFill>
                <a:latin typeface="IFOGEN+ArialMT"/>
                <a:cs typeface="IFOGEN+ArialMT"/>
              </a:rPr>
              <a:t>/</a:t>
            </a:r>
            <a:r>
              <a:rPr dirty="0" sz="1400" spc="341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u="sng">
                <a:solidFill>
                  <a:srgbClr val="000000"/>
                </a:solidFill>
                <a:latin typeface="SimSun"/>
                <a:cs typeface="SimSun"/>
              </a:rPr>
              <a:t>（釆购文件中明确的所属行业）行业</a:t>
            </a:r>
            <a:r>
              <a:rPr dirty="0" sz="1400">
                <a:solidFill>
                  <a:srgbClr val="000000"/>
                </a:solidFill>
                <a:latin typeface="SimSun"/>
                <a:cs typeface="SimSun"/>
              </a:rPr>
              <a:t>；制造商</a:t>
            </a:r>
          </a:p>
          <a:p>
            <a:pPr marL="0" marR="0">
              <a:lnSpc>
                <a:spcPts val="1463"/>
              </a:lnSpc>
              <a:spcBef>
                <a:spcPts val="1307"/>
              </a:spcBef>
              <a:spcAft>
                <a:spcPts val="0"/>
              </a:spcAft>
            </a:pPr>
            <a:r>
              <a:rPr dirty="0" sz="1400" spc="-43">
                <a:solidFill>
                  <a:srgbClr val="000000"/>
                </a:solidFill>
                <a:latin typeface="SimSun"/>
                <a:cs typeface="SimSun"/>
              </a:rPr>
              <a:t>为</a:t>
            </a:r>
            <a:r>
              <a:rPr dirty="0" sz="1400" u="sng">
                <a:solidFill>
                  <a:srgbClr val="000000"/>
                </a:solidFill>
                <a:latin typeface="SimSun"/>
                <a:cs typeface="SimSun"/>
              </a:rPr>
              <a:t>（企业名称）</a:t>
            </a:r>
            <a:r>
              <a:rPr dirty="0" sz="1400" spc="291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u="sng">
                <a:solidFill>
                  <a:srgbClr val="000000"/>
                </a:solidFill>
                <a:latin typeface="IFOGEN+ArialMT"/>
                <a:cs typeface="IFOGEN+ArialMT"/>
              </a:rPr>
              <a:t>/</a:t>
            </a:r>
            <a:r>
              <a:rPr dirty="0" sz="1400" spc="349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spc="-3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spc="-14">
                <a:solidFill>
                  <a:srgbClr val="000000"/>
                </a:solidFill>
                <a:latin typeface="SimSun"/>
                <a:cs typeface="SimSun"/>
              </a:rPr>
              <a:t>，从业人员</a:t>
            </a:r>
            <a:r>
              <a:rPr dirty="0" sz="1400" spc="36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IFOGEN+ArialMT"/>
                <a:cs typeface="IFOGEN+ArialMT"/>
              </a:rPr>
              <a:t>/</a:t>
            </a:r>
            <a:r>
              <a:rPr dirty="0" sz="1400" spc="3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SimSun"/>
                <a:cs typeface="SimSun"/>
              </a:rPr>
              <a:t>人，营业收入为</a:t>
            </a:r>
            <a:r>
              <a:rPr dirty="0" sz="1400" spc="35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IFOGEN+ArialMT"/>
                <a:cs typeface="IFOGEN+ArialMT"/>
              </a:rPr>
              <a:t>/</a:t>
            </a:r>
            <a:r>
              <a:rPr dirty="0" sz="1400" spc="3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SimSun"/>
                <a:cs typeface="SimSun"/>
              </a:rPr>
              <a:t>万元，资产总额为</a:t>
            </a:r>
            <a:r>
              <a:rPr dirty="0" sz="1400" spc="35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IFOGEN+ArialMT"/>
                <a:cs typeface="IFOGEN+ArialMT"/>
              </a:rPr>
              <a:t>/</a:t>
            </a:r>
            <a:r>
              <a:rPr dirty="0" sz="1400" spc="3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SimSun"/>
                <a:cs typeface="SimSun"/>
              </a:rPr>
              <a:t>万元，</a:t>
            </a:r>
          </a:p>
          <a:p>
            <a:pPr marL="0" marR="0">
              <a:lnSpc>
                <a:spcPts val="1458"/>
              </a:lnSpc>
              <a:spcBef>
                <a:spcPts val="1307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SimSun"/>
                <a:cs typeface="SimSun"/>
              </a:rPr>
              <a:t>属于</a:t>
            </a:r>
            <a:r>
              <a:rPr dirty="0" sz="1400" u="sng">
                <a:solidFill>
                  <a:srgbClr val="000000"/>
                </a:solidFill>
                <a:latin typeface="SimSun"/>
                <a:cs typeface="SimSun"/>
              </a:rPr>
              <a:t>（中型企业、小型</a:t>
            </a:r>
            <a:r>
              <a:rPr dirty="0" sz="1400" spc="338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u="sng">
                <a:solidFill>
                  <a:srgbClr val="000000"/>
                </a:solidFill>
                <a:latin typeface="SimSun"/>
                <a:cs typeface="SimSun"/>
              </a:rPr>
              <a:t>企业、微型企业）</a:t>
            </a:r>
            <a:r>
              <a:rPr dirty="0" sz="1400" spc="350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u="sng">
                <a:solidFill>
                  <a:srgbClr val="000000"/>
                </a:solidFill>
                <a:latin typeface="IFOGEN+ArialMT"/>
                <a:cs typeface="IFOGEN+ArialMT"/>
              </a:rPr>
              <a:t>/</a:t>
            </a:r>
            <a:r>
              <a:rPr dirty="0" sz="1400" spc="351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spc="-3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SimSun"/>
                <a:cs typeface="SimSun"/>
              </a:rPr>
              <a:t>；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1075944" y="6220683"/>
            <a:ext cx="449849" cy="22402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63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IFOGEN+ArialMT"/>
                <a:cs typeface="IFOGEN+ArialMT"/>
              </a:rPr>
              <a:t>......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719327" y="6578038"/>
            <a:ext cx="6199663" cy="57924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6616" marR="0">
              <a:lnSpc>
                <a:spcPts val="1405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SimSun"/>
                <a:cs typeface="SimSun"/>
              </a:rPr>
              <a:t>以上企业，不属于大企业的分支机构，不存在控股股东为大企业的情形，</a:t>
            </a:r>
          </a:p>
          <a:p>
            <a:pPr marL="0" marR="0">
              <a:lnSpc>
                <a:spcPts val="1405"/>
              </a:lnSpc>
              <a:spcBef>
                <a:spcPts val="1451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SimSun"/>
                <a:cs typeface="SimSun"/>
              </a:rPr>
              <a:t>也不存在与大企业的负责人为同一人的情形。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1075944" y="7303461"/>
            <a:ext cx="1936750" cy="95480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05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SimSun"/>
                <a:cs typeface="SimSun"/>
              </a:rPr>
              <a:t>本企业对上述声明内容</a:t>
            </a:r>
          </a:p>
          <a:p>
            <a:pPr marL="0" marR="0">
              <a:lnSpc>
                <a:spcPts val="1405"/>
              </a:lnSpc>
              <a:spcBef>
                <a:spcPts val="1463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SimSun"/>
                <a:cs typeface="SimSun"/>
              </a:rPr>
              <a:t>企业名称（盖章）：江</a:t>
            </a:r>
          </a:p>
          <a:p>
            <a:pPr marL="0" marR="0">
              <a:lnSpc>
                <a:spcPts val="1463"/>
              </a:lnSpc>
              <a:spcBef>
                <a:spcPts val="1401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SimSun"/>
                <a:cs typeface="SimSun"/>
              </a:rPr>
              <a:t>日期：</a:t>
            </a:r>
            <a:r>
              <a:rPr dirty="0" sz="1400">
                <a:solidFill>
                  <a:srgbClr val="000000"/>
                </a:solidFill>
                <a:latin typeface="IFOGEN+ArialMT"/>
                <a:cs typeface="IFOGEN+ArialMT"/>
              </a:rPr>
              <a:t>2025</a:t>
            </a:r>
            <a:r>
              <a:rPr dirty="0" sz="14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SimSun"/>
                <a:cs typeface="SimSun"/>
              </a:rPr>
              <a:t>年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IFOGEN+ArialMT"/>
                <a:cs typeface="IFOGEN+ArialMT"/>
              </a:rPr>
              <a:t>05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SimSun"/>
                <a:cs typeface="SimSun"/>
              </a:rPr>
              <a:t>月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4276287" y="7303461"/>
            <a:ext cx="2650490" cy="5807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05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SimSun"/>
                <a:cs typeface="SimSun"/>
              </a:rPr>
              <a:t>有虚假，将依法承担相应责任。</a:t>
            </a:r>
          </a:p>
          <a:p>
            <a:pPr marL="0" marR="0">
              <a:lnSpc>
                <a:spcPts val="1405"/>
              </a:lnSpc>
              <a:spcBef>
                <a:spcPts val="1463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SimSun"/>
                <a:cs typeface="SimSun"/>
              </a:rPr>
              <a:t>司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719327" y="8393121"/>
            <a:ext cx="687705" cy="2165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05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SimSun"/>
                <a:cs typeface="SimSun"/>
              </a:rPr>
              <a:t>备注：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719327" y="8755821"/>
            <a:ext cx="6318424" cy="57924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63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IFOGEN+ArialMT"/>
                <a:cs typeface="IFOGEN+ArialMT"/>
              </a:rPr>
              <a:t>1</a:t>
            </a:r>
            <a:r>
              <a:rPr dirty="0" sz="1400">
                <a:solidFill>
                  <a:srgbClr val="000000"/>
                </a:solidFill>
                <a:latin typeface="SimSun"/>
                <a:cs typeface="SimSun"/>
              </a:rPr>
              <a:t>、从业人员、营业收入、资产总额填报上一年度数据，无上一年度数据的新成</a:t>
            </a:r>
          </a:p>
          <a:p>
            <a:pPr marL="0" marR="0">
              <a:lnSpc>
                <a:spcPts val="1405"/>
              </a:lnSpc>
              <a:spcBef>
                <a:spcPts val="1311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SimSun"/>
                <a:cs typeface="SimSun"/>
              </a:rPr>
              <a:t>立企业可不填报。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719327" y="9481258"/>
            <a:ext cx="6318424" cy="22786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63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IFOGEN+ArialMT"/>
                <a:cs typeface="IFOGEN+ArialMT"/>
              </a:rPr>
              <a:t>2</a:t>
            </a:r>
            <a:r>
              <a:rPr dirty="0" sz="1400">
                <a:solidFill>
                  <a:srgbClr val="000000"/>
                </a:solidFill>
                <a:latin typeface="SimSun"/>
                <a:cs typeface="SimSun"/>
              </a:rPr>
              <a:t>、采购文件中明确的所属行业名称是根据《关于印发中小企业划型标准规定的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3685019" y="10308449"/>
            <a:ext cx="343980" cy="15719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37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ffffff"/>
                </a:solidFill>
                <a:latin typeface="HTREIE+Arial-BoldMT"/>
                <a:cs typeface="HTREIE+Arial-BoldMT"/>
              </a:rPr>
              <a:t>217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dc:creator>Administrator</dc:creator>
  <cp:lastModifiedBy>Administrator</cp:lastModifiedBy>
  <cp:revision>1</cp:revision>
  <dcterms:modified xsi:type="dcterms:W3CDTF">2025-05-16T14:25:52+08:00</dcterms:modified>
</cp:coreProperties>
</file>