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80" r:id="rId26"/>
    <p:sldId id="281" r:id="rId27"/>
    <p:sldId id="286" r:id="rId28"/>
    <p:sldId id="287" r:id="rId29"/>
    <p:sldId id="283" r:id="rId30"/>
    <p:sldId id="282" r:id="rId31"/>
    <p:sldId id="284" r:id="rId32"/>
    <p:sldId id="285" r:id="rId33"/>
    <p:sldId id="342" r:id="rId34"/>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3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3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8" Type="http://schemas.openxmlformats.org/officeDocument/2006/relationships/tags" Target="tags/tag99.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6.xml"/><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7.xml"/><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8.xml"/><Relationship Id="rId1"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79.xml"/><Relationship Id="rId1"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0.xml"/><Relationship Id="rId1"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1.xml"/><Relationship Id="rId1"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2.xml"/><Relationship Id="rId1"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3.xml"/><Relationship Id="rId1"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4.xml"/><Relationship Id="rId1"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5.xml"/><Relationship Id="rId1"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6.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6.xml"/><Relationship Id="rId1"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7.xml"/><Relationship Id="rId1" Type="http://schemas.openxmlformats.org/officeDocument/2006/relationships/image" Target="../media/image21.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8.xml"/><Relationship Id="rId1" Type="http://schemas.openxmlformats.org/officeDocument/2006/relationships/image" Target="../media/image2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9.xml"/><Relationship Id="rId1" Type="http://schemas.openxmlformats.org/officeDocument/2006/relationships/image" Target="../media/image23.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0.xml"/><Relationship Id="rId1" Type="http://schemas.openxmlformats.org/officeDocument/2006/relationships/image" Target="../media/image24.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1.xml"/><Relationship Id="rId1" Type="http://schemas.openxmlformats.org/officeDocument/2006/relationships/image" Target="../media/image25.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2.xml"/><Relationship Id="rId1" Type="http://schemas.openxmlformats.org/officeDocument/2006/relationships/image" Target="../media/image26.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3.xml"/><Relationship Id="rId1" Type="http://schemas.openxmlformats.org/officeDocument/2006/relationships/image" Target="../media/image27.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4.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5.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8.xml"/><Relationship Id="rId1" Type="http://schemas.openxmlformats.org/officeDocument/2006/relationships/tags" Target="../tags/tag67.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6.xml"/><Relationship Id="rId1" Type="http://schemas.openxmlformats.org/officeDocument/2006/relationships/image" Target="../media/image28.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7.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8.xml"/><Relationship Id="rId1" Type="http://schemas.openxmlformats.org/officeDocument/2006/relationships/image" Target="../media/image29.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9.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0.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1.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2.xm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4.xml"/><Relationship Id="rId1" Type="http://schemas.openxmlformats.org/officeDocument/2006/relationships/tags" Target="../tags/tag73.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5.xml"/><Relationship Id="rId2" Type="http://schemas.openxmlformats.org/officeDocument/2006/relationships/image" Target="../media/image9.png"/><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1"/>
          <a:tile tx="0" ty="0" sx="100000" sy="100000" flip="none" algn="tl"/>
        </a:blipFill>
        <a:effectLst/>
      </p:bgPr>
    </p:bg>
    <p:spTree>
      <p:nvGrpSpPr>
        <p:cNvPr id="1" name=""/>
        <p:cNvGrpSpPr/>
        <p:nvPr/>
      </p:nvGrpSpPr>
      <p:grpSpPr>
        <a:xfrm>
          <a:off x="0" y="0"/>
          <a:ext cx="0" cy="0"/>
          <a:chOff x="0" y="0"/>
          <a:chExt cx="0" cy="0"/>
        </a:xfrm>
      </p:grpSpPr>
      <p:pic>
        <p:nvPicPr>
          <p:cNvPr id="5" name="图片 4"/>
          <p:cNvPicPr/>
          <p:nvPr/>
        </p:nvPicPr>
        <p:blipFill>
          <a:blip r:embed="rId2">
            <a:alphaModFix amt="20000"/>
          </a:blip>
          <a:stretch>
            <a:fillRect/>
          </a:stretch>
        </p:blipFill>
        <p:spPr>
          <a:xfrm>
            <a:off x="0" y="0"/>
            <a:ext cx="12192635" cy="6858000"/>
          </a:xfrm>
          <a:prstGeom prst="rect">
            <a:avLst/>
          </a:prstGeom>
        </p:spPr>
      </p:pic>
      <p:sp>
        <p:nvSpPr>
          <p:cNvPr id="2" name="标题 1"/>
          <p:cNvSpPr>
            <a:spLocks noGrp="1"/>
          </p:cNvSpPr>
          <p:nvPr>
            <p:ph type="ctrTitle"/>
            <p:custDataLst>
              <p:tags r:id="rId3"/>
            </p:custDataLst>
          </p:nvPr>
        </p:nvSpPr>
        <p:spPr/>
        <p:txBody>
          <a:bodyPr>
            <a:normAutofit fontScale="90000"/>
          </a:bodyPr>
          <a:p>
            <a:r>
              <a:rPr lang="en-US" altLang="zh-CN" sz="8000">
                <a:solidFill>
                  <a:srgbClr val="FF0000"/>
                </a:solidFill>
              </a:rPr>
              <a:t>EASE</a:t>
            </a:r>
            <a:r>
              <a:rPr lang="zh-CN" altLang="en-US" sz="8000">
                <a:solidFill>
                  <a:schemeClr val="tx1"/>
                </a:solidFill>
              </a:rPr>
              <a:t>扩声模拟报告</a:t>
            </a:r>
            <a:br>
              <a:rPr lang="zh-CN" altLang="en-US">
                <a:solidFill>
                  <a:schemeClr val="bg1"/>
                </a:solidFill>
              </a:rPr>
            </a:br>
            <a:br>
              <a:rPr lang="zh-CN" altLang="en-US">
                <a:solidFill>
                  <a:schemeClr val="bg1"/>
                </a:solidFill>
              </a:rPr>
            </a:br>
            <a:endParaRPr lang="zh-CN" altLang="en-US">
              <a:solidFill>
                <a:schemeClr val="bg1"/>
              </a:solidFill>
            </a:endParaRPr>
          </a:p>
        </p:txBody>
      </p:sp>
      <p:sp>
        <p:nvSpPr>
          <p:cNvPr id="6" name="副标题 2"/>
          <p:cNvSpPr>
            <a:spLocks noGrp="1"/>
          </p:cNvSpPr>
          <p:nvPr>
            <p:custDataLst>
              <p:tags r:id="rId4"/>
            </p:custDataLst>
          </p:nvPr>
        </p:nvSpPr>
        <p:spPr>
          <a:xfrm>
            <a:off x="1268730" y="2788285"/>
            <a:ext cx="10177780" cy="1838960"/>
          </a:xfrm>
          <a:prstGeom prst="rect">
            <a:avLst/>
          </a:prstGeom>
        </p:spPr>
        <p:txBody>
          <a:bodyPr vert="horz" lIns="90000" tIns="46800" rIns="90000" bIns="46800" rtlCol="0">
            <a:normAutofit/>
          </a:bodyPr>
          <a:lstStyle>
            <a:lvl1pPr marL="0" indent="0" algn="ctr" defTabSz="914400" rtl="0" eaLnBrk="1" fontAlgn="auto" latinLnBrk="0" hangingPunct="1">
              <a:lnSpc>
                <a:spcPct val="110000"/>
              </a:lnSpc>
              <a:spcBef>
                <a:spcPts val="0"/>
              </a:spcBef>
              <a:spcAft>
                <a:spcPts val="1000"/>
              </a:spcAft>
              <a:buFont typeface="Arial" panose="020B0604020202020204" pitchFamily="34" charset="0"/>
              <a:buNone/>
              <a:defRPr sz="2400" u="none" strike="noStrike" kern="1200" cap="none" spc="200" normalizeH="0" baseline="0">
                <a:solidFill>
                  <a:schemeClr val="tx1">
                    <a:lumMod val="65000"/>
                    <a:lumOff val="35000"/>
                  </a:schemeClr>
                </a:solidFill>
                <a:uFillTx/>
                <a:latin typeface="+mn-lt"/>
                <a:ea typeface="+mn-ea"/>
                <a:cs typeface="+mn-cs"/>
              </a:defRPr>
            </a:lvl1pPr>
            <a:lvl2pPr marL="457200" indent="0" algn="ctr" defTabSz="914400" rtl="0" eaLnBrk="1" fontAlgn="auto" latinLnBrk="0" hangingPunct="1">
              <a:lnSpc>
                <a:spcPct val="120000"/>
              </a:lnSpc>
              <a:spcBef>
                <a:spcPts val="0"/>
              </a:spcBef>
              <a:spcAft>
                <a:spcPts val="600"/>
              </a:spcAft>
              <a:buFont typeface="Arial" panose="020B0604020202020204" pitchFamily="34" charset="0"/>
              <a:buNone/>
              <a:tabLst>
                <a:tab pos="1609725" algn="l"/>
                <a:tab pos="1609725" algn="l"/>
                <a:tab pos="1609725" algn="l"/>
                <a:tab pos="1609725" algn="l"/>
              </a:tabLst>
              <a:defRPr sz="2000" u="none" strike="noStrike" kern="1200" cap="none" spc="150" normalizeH="0" baseline="0">
                <a:solidFill>
                  <a:schemeClr val="tx1">
                    <a:lumMod val="65000"/>
                    <a:lumOff val="35000"/>
                  </a:schemeClr>
                </a:solidFill>
                <a:uFillTx/>
                <a:latin typeface="+mn-lt"/>
                <a:ea typeface="+mn-ea"/>
                <a:cs typeface="+mn-cs"/>
              </a:defRPr>
            </a:lvl2pPr>
            <a:lvl3pPr marL="914400" indent="0" algn="ctr" defTabSz="914400" rtl="0" eaLnBrk="1" fontAlgn="auto" latinLnBrk="0" hangingPunct="1">
              <a:lnSpc>
                <a:spcPct val="120000"/>
              </a:lnSpc>
              <a:spcBef>
                <a:spcPts val="0"/>
              </a:spcBef>
              <a:spcAft>
                <a:spcPts val="600"/>
              </a:spcAft>
              <a:buFont typeface="Arial" panose="020B0604020202020204" pitchFamily="34" charset="0"/>
              <a:buNone/>
              <a:defRPr sz="1800" u="none" strike="noStrike" kern="1200" cap="none" spc="150" normalizeH="0" baseline="0">
                <a:solidFill>
                  <a:schemeClr val="tx1">
                    <a:lumMod val="65000"/>
                    <a:lumOff val="35000"/>
                  </a:schemeClr>
                </a:solidFill>
                <a:uFillTx/>
                <a:latin typeface="+mn-lt"/>
                <a:ea typeface="+mn-ea"/>
                <a:cs typeface="+mn-cs"/>
              </a:defRPr>
            </a:lvl3pPr>
            <a:lvl4pPr marL="1371600" indent="0" algn="ctr" defTabSz="914400" rtl="0" eaLnBrk="1" fontAlgn="auto" latinLnBrk="0" hangingPunct="1">
              <a:lnSpc>
                <a:spcPct val="120000"/>
              </a:lnSpc>
              <a:spcBef>
                <a:spcPts val="0"/>
              </a:spcBef>
              <a:spcAft>
                <a:spcPts val="300"/>
              </a:spcAft>
              <a:buFont typeface="Wingdings" panose="05000000000000000000" charset="0"/>
              <a:buNone/>
              <a:defRPr sz="1600" u="none" strike="noStrike" kern="1200" cap="none" spc="150" normalizeH="0" baseline="0">
                <a:solidFill>
                  <a:schemeClr val="tx1">
                    <a:lumMod val="65000"/>
                    <a:lumOff val="35000"/>
                  </a:schemeClr>
                </a:solidFill>
                <a:uFillTx/>
                <a:latin typeface="+mn-lt"/>
                <a:ea typeface="+mn-ea"/>
                <a:cs typeface="+mn-cs"/>
              </a:defRPr>
            </a:lvl4pPr>
            <a:lvl5pPr marL="1828800" indent="0" algn="ctr" defTabSz="914400" rtl="0" eaLnBrk="1" fontAlgn="auto" latinLnBrk="0" hangingPunct="1">
              <a:lnSpc>
                <a:spcPct val="120000"/>
              </a:lnSpc>
              <a:spcBef>
                <a:spcPts val="0"/>
              </a:spcBef>
              <a:spcAft>
                <a:spcPts val="300"/>
              </a:spcAft>
              <a:buFont typeface="Arial" panose="020B0604020202020204" pitchFamily="34" charset="0"/>
              <a:buNone/>
              <a:defRPr sz="1600" u="none" strike="noStrike" kern="1200" cap="none" spc="150" normalizeH="0" baseline="0">
                <a:solidFill>
                  <a:schemeClr val="tx1">
                    <a:lumMod val="65000"/>
                    <a:lumOff val="35000"/>
                  </a:schemeClr>
                </a:solidFill>
                <a:uFillTx/>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zh-CN" altLang="zh-CN">
                <a:solidFill>
                  <a:schemeClr val="tx1"/>
                </a:solidFill>
                <a:sym typeface="+mn-ea"/>
              </a:rPr>
              <a:t>项目名称：广西艺术学院民族艺术教育教学综合楼提升工程设计项目</a:t>
            </a:r>
            <a:endParaRPr lang="zh-CN" altLang="zh-CN">
              <a:solidFill>
                <a:schemeClr val="tx1"/>
              </a:solidFill>
              <a:sym typeface="+mn-ea"/>
            </a:endParaRPr>
          </a:p>
          <a:p>
            <a:r>
              <a:rPr lang="en-US" altLang="zh-CN">
                <a:solidFill>
                  <a:schemeClr val="tx1"/>
                </a:solidFill>
                <a:sym typeface="+mn-ea"/>
              </a:rPr>
              <a:t>--</a:t>
            </a:r>
            <a:r>
              <a:rPr lang="zh-CN" altLang="en-US">
                <a:solidFill>
                  <a:schemeClr val="tx1"/>
                </a:solidFill>
                <a:sym typeface="+mn-ea"/>
              </a:rPr>
              <a:t>音乐排练厅</a:t>
            </a:r>
            <a:endParaRPr lang="zh-CN" altLang="en-US">
              <a:solidFill>
                <a:schemeClr val="tx1"/>
              </a:solidFill>
              <a:sym typeface="+mn-ea"/>
            </a:endParaRPr>
          </a:p>
        </p:txBody>
      </p:sp>
    </p:spTree>
    <p:custDataLst>
      <p:tags r:id="rId5"/>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1.4.1、</a:t>
            </a:r>
            <a:r>
              <a:rPr lang="zh-CN" altLang="en-US"/>
              <a:t>音乐排练厅总声压级（</a:t>
            </a:r>
            <a:r>
              <a:rPr lang="en-US" altLang="zh-CN"/>
              <a:t>Total</a:t>
            </a:r>
            <a:r>
              <a:rPr lang="zh-CN" altLang="en-US"/>
              <a:t> SPL）</a:t>
            </a:r>
            <a:endParaRPr lang="zh-CN" altLang="en-US"/>
          </a:p>
        </p:txBody>
      </p:sp>
      <p:sp>
        <p:nvSpPr>
          <p:cNvPr id="3" name="内容占位符 2"/>
          <p:cNvSpPr>
            <a:spLocks noGrp="1"/>
          </p:cNvSpPr>
          <p:nvPr>
            <p:ph idx="1"/>
          </p:nvPr>
        </p:nvSpPr>
        <p:spPr/>
        <p:txBody>
          <a:bodyPr/>
          <a:p>
            <a:pPr marL="0" indent="0">
              <a:buNone/>
            </a:pPr>
            <a:r>
              <a:rPr lang="zh-CN" altLang="en-US" b="1"/>
              <a:t>计算时开启：左</a:t>
            </a:r>
            <a:r>
              <a:rPr lang="en-US" altLang="zh-CN" b="1"/>
              <a:t>/</a:t>
            </a:r>
            <a:r>
              <a:rPr lang="zh-CN" altLang="en-US" b="1"/>
              <a:t>右线阵列声道、侧补、台唇，超低频。</a:t>
            </a:r>
            <a:endParaRPr lang="zh-CN" altLang="en-US" b="1"/>
          </a:p>
          <a:p>
            <a:pPr marL="0" indent="0">
              <a:buNone/>
            </a:pPr>
            <a:r>
              <a:rPr lang="zh-CN" altLang="en-US" b="1"/>
              <a:t>左</a:t>
            </a:r>
            <a:r>
              <a:rPr lang="en-US" altLang="zh-CN" b="1"/>
              <a:t>/</a:t>
            </a:r>
            <a:r>
              <a:rPr lang="zh-CN" altLang="en-US" b="1"/>
              <a:t>中</a:t>
            </a:r>
            <a:r>
              <a:rPr lang="en-US" altLang="zh-CN" b="1"/>
              <a:t>/</a:t>
            </a:r>
            <a:r>
              <a:rPr lang="zh-CN" altLang="en-US" b="1"/>
              <a:t>右声道1</a:t>
            </a:r>
            <a:r>
              <a:rPr lang="en-US" altLang="zh-CN" b="1"/>
              <a:t>00</a:t>
            </a:r>
            <a:r>
              <a:rPr lang="zh-CN" altLang="en-US" b="1"/>
              <a:t>Hz—8000Hz总直达声压级：</a:t>
            </a:r>
            <a:endParaRPr lang="zh-CN" altLang="en-US" b="1"/>
          </a:p>
          <a:p>
            <a:endParaRPr lang="zh-CN" altLang="en-US"/>
          </a:p>
          <a:p>
            <a:pPr marL="0" indent="0">
              <a:buNone/>
            </a:pPr>
            <a:r>
              <a:rPr lang="en-US" altLang="zh-CN" sz="1400"/>
              <a:t>                                                        100</a:t>
            </a:r>
            <a:r>
              <a:rPr lang="zh-CN" altLang="en-US" sz="1400"/>
              <a:t>Hz总压级分布图</a:t>
            </a:r>
            <a:endParaRPr lang="zh-CN" altLang="en-US" sz="1400"/>
          </a:p>
        </p:txBody>
      </p:sp>
      <p:pic>
        <p:nvPicPr>
          <p:cNvPr id="5" name="图片 4"/>
          <p:cNvPicPr>
            <a:picLocks noChangeAspect="1"/>
          </p:cNvPicPr>
          <p:nvPr/>
        </p:nvPicPr>
        <p:blipFill>
          <a:blip r:embed="rId1"/>
          <a:stretch>
            <a:fillRect/>
          </a:stretch>
        </p:blipFill>
        <p:spPr>
          <a:xfrm>
            <a:off x="1579880" y="3375025"/>
            <a:ext cx="9032875" cy="3173730"/>
          </a:xfrm>
          <a:prstGeom prst="rect">
            <a:avLst/>
          </a:prstGeom>
        </p:spPr>
      </p:pic>
    </p:spTree>
    <p:custDataLst>
      <p:tags r:id="rId2"/>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4726940" y="6297295"/>
            <a:ext cx="4064000" cy="368300"/>
          </a:xfrm>
          <a:prstGeom prst="rect">
            <a:avLst/>
          </a:prstGeom>
          <a:noFill/>
        </p:spPr>
        <p:txBody>
          <a:bodyPr wrap="square" rtlCol="0">
            <a:spAutoFit/>
          </a:bodyPr>
          <a:p>
            <a:r>
              <a:rPr lang="en-US" altLang="zh-CN"/>
              <a:t>100Hz</a:t>
            </a:r>
            <a:r>
              <a:rPr lang="zh-CN" altLang="en-US"/>
              <a:t>三维</a:t>
            </a:r>
            <a:r>
              <a:rPr lang="zh-CN" altLang="en-US"/>
              <a:t>扩声覆盖视图</a:t>
            </a:r>
            <a:endParaRPr lang="zh-CN" altLang="en-US"/>
          </a:p>
        </p:txBody>
      </p:sp>
      <p:pic>
        <p:nvPicPr>
          <p:cNvPr id="2" name="图片 1"/>
          <p:cNvPicPr>
            <a:picLocks noChangeAspect="1"/>
          </p:cNvPicPr>
          <p:nvPr/>
        </p:nvPicPr>
        <p:blipFill>
          <a:blip r:embed="rId1"/>
          <a:stretch>
            <a:fillRect/>
          </a:stretch>
        </p:blipFill>
        <p:spPr>
          <a:xfrm>
            <a:off x="0" y="0"/>
            <a:ext cx="12173585" cy="5597525"/>
          </a:xfrm>
          <a:prstGeom prst="rect">
            <a:avLst/>
          </a:prstGeom>
        </p:spPr>
      </p:pic>
    </p:spTree>
    <p:custDataLst>
      <p:tags r:id="rId2"/>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4926965" y="2336165"/>
            <a:ext cx="6096000" cy="306705"/>
          </a:xfrm>
          <a:prstGeom prst="rect">
            <a:avLst/>
          </a:prstGeom>
          <a:noFill/>
        </p:spPr>
        <p:txBody>
          <a:bodyPr wrap="square" rtlCol="0" anchor="t">
            <a:spAutoFit/>
          </a:bodyPr>
          <a:p>
            <a:pPr marL="0" indent="0">
              <a:buNone/>
            </a:pPr>
            <a:r>
              <a:rPr lang="en-US" altLang="zh-CN" sz="1400">
                <a:solidFill>
                  <a:schemeClr val="tx1">
                    <a:lumMod val="65000"/>
                    <a:lumOff val="35000"/>
                  </a:schemeClr>
                </a:solidFill>
                <a:sym typeface="+mn-ea"/>
              </a:rPr>
              <a:t>200</a:t>
            </a:r>
            <a:r>
              <a:rPr lang="zh-CN" altLang="en-US" sz="1400">
                <a:solidFill>
                  <a:schemeClr val="tx1">
                    <a:lumMod val="65000"/>
                    <a:lumOff val="35000"/>
                  </a:schemeClr>
                </a:solidFill>
                <a:sym typeface="+mn-ea"/>
              </a:rPr>
              <a:t>Hz总压级分布图</a:t>
            </a:r>
            <a:endParaRPr lang="zh-CN" altLang="en-US" sz="1400">
              <a:solidFill>
                <a:schemeClr val="tx1">
                  <a:lumMod val="65000"/>
                  <a:lumOff val="35000"/>
                </a:schemeClr>
              </a:solidFill>
              <a:sym typeface="+mn-ea"/>
            </a:endParaRPr>
          </a:p>
        </p:txBody>
      </p:sp>
      <p:pic>
        <p:nvPicPr>
          <p:cNvPr id="2" name="图片 1"/>
          <p:cNvPicPr>
            <a:picLocks noChangeAspect="1"/>
          </p:cNvPicPr>
          <p:nvPr/>
        </p:nvPicPr>
        <p:blipFill>
          <a:blip r:embed="rId1"/>
          <a:stretch>
            <a:fillRect/>
          </a:stretch>
        </p:blipFill>
        <p:spPr>
          <a:xfrm>
            <a:off x="1579245" y="2715895"/>
            <a:ext cx="9032875" cy="3173730"/>
          </a:xfrm>
          <a:prstGeom prst="rect">
            <a:avLst/>
          </a:prstGeom>
        </p:spPr>
      </p:pic>
    </p:spTree>
    <p:custDataLst>
      <p:tags r:id="rId2"/>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4603750" y="6275070"/>
            <a:ext cx="6096000" cy="368300"/>
          </a:xfrm>
          <a:prstGeom prst="rect">
            <a:avLst/>
          </a:prstGeom>
          <a:noFill/>
        </p:spPr>
        <p:txBody>
          <a:bodyPr wrap="square" rtlCol="0" anchor="t">
            <a:spAutoFit/>
          </a:bodyPr>
          <a:p>
            <a:r>
              <a:rPr lang="en-US" altLang="zh-CN">
                <a:sym typeface="+mn-ea"/>
              </a:rPr>
              <a:t>200Hz</a:t>
            </a:r>
            <a:r>
              <a:rPr lang="zh-CN" altLang="en-US">
                <a:sym typeface="+mn-ea"/>
              </a:rPr>
              <a:t>三维扩声覆盖视图</a:t>
            </a:r>
            <a:endParaRPr lang="zh-CN" altLang="en-US">
              <a:sym typeface="+mn-ea"/>
            </a:endParaRPr>
          </a:p>
        </p:txBody>
      </p:sp>
      <p:pic>
        <p:nvPicPr>
          <p:cNvPr id="2" name="图片 1"/>
          <p:cNvPicPr>
            <a:picLocks noChangeAspect="1"/>
          </p:cNvPicPr>
          <p:nvPr/>
        </p:nvPicPr>
        <p:blipFill>
          <a:blip r:embed="rId1"/>
          <a:stretch>
            <a:fillRect/>
          </a:stretch>
        </p:blipFill>
        <p:spPr>
          <a:xfrm>
            <a:off x="0" y="0"/>
            <a:ext cx="12205335" cy="5612130"/>
          </a:xfrm>
          <a:prstGeom prst="rect">
            <a:avLst/>
          </a:prstGeom>
        </p:spPr>
      </p:pic>
    </p:spTree>
    <p:custDataLst>
      <p:tags r:id="rId2"/>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4795520" y="2386330"/>
            <a:ext cx="6096000" cy="306705"/>
          </a:xfrm>
          <a:prstGeom prst="rect">
            <a:avLst/>
          </a:prstGeom>
          <a:noFill/>
        </p:spPr>
        <p:txBody>
          <a:bodyPr wrap="square" rtlCol="0" anchor="t">
            <a:spAutoFit/>
          </a:bodyPr>
          <a:p>
            <a:pPr marL="0" indent="0">
              <a:buNone/>
            </a:pPr>
            <a:r>
              <a:rPr lang="en-US" altLang="zh-CN" sz="1400">
                <a:solidFill>
                  <a:schemeClr val="tx1">
                    <a:lumMod val="65000"/>
                    <a:lumOff val="35000"/>
                  </a:schemeClr>
                </a:solidFill>
                <a:sym typeface="+mn-ea"/>
              </a:rPr>
              <a:t>500</a:t>
            </a:r>
            <a:r>
              <a:rPr lang="zh-CN" altLang="en-US" sz="1400">
                <a:solidFill>
                  <a:schemeClr val="tx1">
                    <a:lumMod val="65000"/>
                    <a:lumOff val="35000"/>
                  </a:schemeClr>
                </a:solidFill>
                <a:sym typeface="+mn-ea"/>
              </a:rPr>
              <a:t>Hz总压级分布图</a:t>
            </a:r>
            <a:endParaRPr lang="zh-CN" altLang="en-US" sz="1400">
              <a:solidFill>
                <a:schemeClr val="tx1">
                  <a:lumMod val="65000"/>
                  <a:lumOff val="35000"/>
                </a:schemeClr>
              </a:solidFill>
              <a:sym typeface="+mn-ea"/>
            </a:endParaRPr>
          </a:p>
        </p:txBody>
      </p:sp>
      <p:pic>
        <p:nvPicPr>
          <p:cNvPr id="4" name="内容占位符 3"/>
          <p:cNvPicPr>
            <a:picLocks noChangeAspect="1"/>
          </p:cNvPicPr>
          <p:nvPr>
            <p:ph idx="1"/>
          </p:nvPr>
        </p:nvPicPr>
        <p:blipFill>
          <a:blip r:embed="rId1"/>
          <a:stretch>
            <a:fillRect/>
          </a:stretch>
        </p:blipFill>
        <p:spPr>
          <a:xfrm>
            <a:off x="1577975" y="2837815"/>
            <a:ext cx="9036050" cy="3175000"/>
          </a:xfrm>
          <a:prstGeom prst="rect">
            <a:avLst/>
          </a:prstGeom>
        </p:spPr>
      </p:pic>
    </p:spTree>
    <p:custDataLst>
      <p:tags r:id="rId2"/>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4875530" y="6336030"/>
            <a:ext cx="6096000" cy="368300"/>
          </a:xfrm>
          <a:prstGeom prst="rect">
            <a:avLst/>
          </a:prstGeom>
          <a:noFill/>
        </p:spPr>
        <p:txBody>
          <a:bodyPr wrap="square" rtlCol="0" anchor="t">
            <a:spAutoFit/>
          </a:bodyPr>
          <a:p>
            <a:r>
              <a:rPr lang="en-US" altLang="zh-CN">
                <a:sym typeface="+mn-ea"/>
              </a:rPr>
              <a:t>500Hz</a:t>
            </a:r>
            <a:r>
              <a:rPr lang="zh-CN" altLang="en-US">
                <a:sym typeface="+mn-ea"/>
              </a:rPr>
              <a:t>三维扩声覆盖视图</a:t>
            </a:r>
            <a:endParaRPr lang="zh-CN" altLang="en-US">
              <a:sym typeface="+mn-ea"/>
            </a:endParaRPr>
          </a:p>
        </p:txBody>
      </p:sp>
      <p:pic>
        <p:nvPicPr>
          <p:cNvPr id="4" name="内容占位符 3"/>
          <p:cNvPicPr>
            <a:picLocks noChangeAspect="1"/>
          </p:cNvPicPr>
          <p:nvPr>
            <p:ph idx="1"/>
          </p:nvPr>
        </p:nvPicPr>
        <p:blipFill>
          <a:blip r:embed="rId1"/>
          <a:stretch>
            <a:fillRect/>
          </a:stretch>
        </p:blipFill>
        <p:spPr>
          <a:xfrm>
            <a:off x="0" y="0"/>
            <a:ext cx="12170410" cy="5596255"/>
          </a:xfrm>
          <a:prstGeom prst="rect">
            <a:avLst/>
          </a:prstGeom>
        </p:spPr>
      </p:pic>
    </p:spTree>
    <p:custDataLst>
      <p:tags r:id="rId2"/>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4805680" y="2447290"/>
            <a:ext cx="6096000" cy="306705"/>
          </a:xfrm>
          <a:prstGeom prst="rect">
            <a:avLst/>
          </a:prstGeom>
          <a:noFill/>
        </p:spPr>
        <p:txBody>
          <a:bodyPr wrap="square" rtlCol="0" anchor="t">
            <a:spAutoFit/>
          </a:bodyPr>
          <a:p>
            <a:pPr marL="0" indent="0">
              <a:buNone/>
            </a:pPr>
            <a:r>
              <a:rPr lang="en-US" altLang="zh-CN" sz="1400">
                <a:solidFill>
                  <a:schemeClr val="tx1">
                    <a:lumMod val="65000"/>
                    <a:lumOff val="35000"/>
                  </a:schemeClr>
                </a:solidFill>
                <a:sym typeface="+mn-ea"/>
              </a:rPr>
              <a:t>1000</a:t>
            </a:r>
            <a:r>
              <a:rPr lang="zh-CN" altLang="en-US" sz="1400">
                <a:solidFill>
                  <a:schemeClr val="tx1">
                    <a:lumMod val="65000"/>
                    <a:lumOff val="35000"/>
                  </a:schemeClr>
                </a:solidFill>
                <a:sym typeface="+mn-ea"/>
              </a:rPr>
              <a:t>Hz总压级分布图</a:t>
            </a:r>
            <a:endParaRPr lang="zh-CN" altLang="en-US" sz="1400">
              <a:solidFill>
                <a:schemeClr val="tx1">
                  <a:lumMod val="65000"/>
                  <a:lumOff val="35000"/>
                </a:schemeClr>
              </a:solidFill>
              <a:sym typeface="+mn-ea"/>
            </a:endParaRPr>
          </a:p>
        </p:txBody>
      </p:sp>
      <p:pic>
        <p:nvPicPr>
          <p:cNvPr id="4" name="内容占位符 3"/>
          <p:cNvPicPr>
            <a:picLocks noChangeAspect="1"/>
          </p:cNvPicPr>
          <p:nvPr>
            <p:ph idx="1"/>
          </p:nvPr>
        </p:nvPicPr>
        <p:blipFill>
          <a:blip r:embed="rId1"/>
          <a:stretch>
            <a:fillRect/>
          </a:stretch>
        </p:blipFill>
        <p:spPr>
          <a:xfrm>
            <a:off x="1577975" y="2837815"/>
            <a:ext cx="9036050" cy="3175000"/>
          </a:xfrm>
          <a:prstGeom prst="rect">
            <a:avLst/>
          </a:prstGeom>
        </p:spPr>
      </p:pic>
    </p:spTree>
    <p:custDataLst>
      <p:tags r:id="rId2"/>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5" name="文本框 4"/>
          <p:cNvSpPr txBox="1"/>
          <p:nvPr/>
        </p:nvSpPr>
        <p:spPr>
          <a:xfrm>
            <a:off x="4875530" y="6336030"/>
            <a:ext cx="6096000" cy="368300"/>
          </a:xfrm>
          <a:prstGeom prst="rect">
            <a:avLst/>
          </a:prstGeom>
          <a:noFill/>
        </p:spPr>
        <p:txBody>
          <a:bodyPr wrap="square" rtlCol="0" anchor="t">
            <a:spAutoFit/>
          </a:bodyPr>
          <a:p>
            <a:r>
              <a:rPr lang="en-US" altLang="zh-CN">
                <a:sym typeface="+mn-ea"/>
              </a:rPr>
              <a:t>1000Hz</a:t>
            </a:r>
            <a:r>
              <a:rPr lang="zh-CN" altLang="en-US">
                <a:sym typeface="+mn-ea"/>
              </a:rPr>
              <a:t>三维扩声覆盖视图</a:t>
            </a:r>
            <a:endParaRPr lang="zh-CN" altLang="en-US">
              <a:sym typeface="+mn-ea"/>
            </a:endParaRPr>
          </a:p>
        </p:txBody>
      </p:sp>
      <p:pic>
        <p:nvPicPr>
          <p:cNvPr id="6" name="内容占位符 5"/>
          <p:cNvPicPr>
            <a:picLocks noChangeAspect="1"/>
          </p:cNvPicPr>
          <p:nvPr>
            <p:ph idx="1"/>
          </p:nvPr>
        </p:nvPicPr>
        <p:blipFill>
          <a:blip r:embed="rId1"/>
          <a:stretch>
            <a:fillRect/>
          </a:stretch>
        </p:blipFill>
        <p:spPr>
          <a:xfrm>
            <a:off x="0" y="0"/>
            <a:ext cx="12185650" cy="5603240"/>
          </a:xfrm>
          <a:prstGeom prst="rect">
            <a:avLst/>
          </a:prstGeom>
        </p:spPr>
      </p:pic>
    </p:spTree>
    <p:custDataLst>
      <p:tags r:id="rId2"/>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4805680" y="2447290"/>
            <a:ext cx="6096000" cy="306705"/>
          </a:xfrm>
          <a:prstGeom prst="rect">
            <a:avLst/>
          </a:prstGeom>
          <a:noFill/>
        </p:spPr>
        <p:txBody>
          <a:bodyPr wrap="square" rtlCol="0" anchor="t">
            <a:spAutoFit/>
          </a:bodyPr>
          <a:p>
            <a:pPr marL="0" indent="0">
              <a:buNone/>
            </a:pPr>
            <a:r>
              <a:rPr lang="en-US" altLang="zh-CN" sz="1400">
                <a:solidFill>
                  <a:schemeClr val="tx1">
                    <a:lumMod val="65000"/>
                    <a:lumOff val="35000"/>
                  </a:schemeClr>
                </a:solidFill>
                <a:sym typeface="+mn-ea"/>
              </a:rPr>
              <a:t>2000</a:t>
            </a:r>
            <a:r>
              <a:rPr lang="zh-CN" altLang="en-US" sz="1400">
                <a:solidFill>
                  <a:schemeClr val="tx1">
                    <a:lumMod val="65000"/>
                    <a:lumOff val="35000"/>
                  </a:schemeClr>
                </a:solidFill>
                <a:sym typeface="+mn-ea"/>
              </a:rPr>
              <a:t>Hz总压级分布图</a:t>
            </a:r>
            <a:endParaRPr lang="zh-CN" altLang="en-US" sz="1400">
              <a:solidFill>
                <a:schemeClr val="tx1">
                  <a:lumMod val="65000"/>
                  <a:lumOff val="35000"/>
                </a:schemeClr>
              </a:solidFill>
              <a:sym typeface="+mn-ea"/>
            </a:endParaRPr>
          </a:p>
        </p:txBody>
      </p:sp>
      <p:pic>
        <p:nvPicPr>
          <p:cNvPr id="4" name="内容占位符 3"/>
          <p:cNvPicPr>
            <a:picLocks noChangeAspect="1"/>
          </p:cNvPicPr>
          <p:nvPr>
            <p:ph idx="1"/>
          </p:nvPr>
        </p:nvPicPr>
        <p:blipFill>
          <a:blip r:embed="rId1"/>
          <a:stretch>
            <a:fillRect/>
          </a:stretch>
        </p:blipFill>
        <p:spPr>
          <a:xfrm>
            <a:off x="1567815" y="2837815"/>
            <a:ext cx="9056370" cy="3181985"/>
          </a:xfrm>
          <a:prstGeom prst="rect">
            <a:avLst/>
          </a:prstGeom>
        </p:spPr>
      </p:pic>
    </p:spTree>
    <p:custDataLst>
      <p:tags r:id="rId2"/>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4875530" y="6336030"/>
            <a:ext cx="6096000" cy="368300"/>
          </a:xfrm>
          <a:prstGeom prst="rect">
            <a:avLst/>
          </a:prstGeom>
          <a:noFill/>
        </p:spPr>
        <p:txBody>
          <a:bodyPr wrap="square" rtlCol="0" anchor="t">
            <a:spAutoFit/>
          </a:bodyPr>
          <a:p>
            <a:r>
              <a:rPr lang="en-US" altLang="zh-CN">
                <a:sym typeface="+mn-ea"/>
              </a:rPr>
              <a:t>2000Hz</a:t>
            </a:r>
            <a:r>
              <a:rPr lang="zh-CN" altLang="en-US">
                <a:sym typeface="+mn-ea"/>
              </a:rPr>
              <a:t>三维扩声覆盖视图</a:t>
            </a:r>
            <a:endParaRPr lang="zh-CN" altLang="en-US">
              <a:sym typeface="+mn-ea"/>
            </a:endParaRPr>
          </a:p>
        </p:txBody>
      </p:sp>
      <p:pic>
        <p:nvPicPr>
          <p:cNvPr id="4" name="内容占位符 3"/>
          <p:cNvPicPr>
            <a:picLocks noChangeAspect="1"/>
          </p:cNvPicPr>
          <p:nvPr>
            <p:ph idx="1"/>
          </p:nvPr>
        </p:nvPicPr>
        <p:blipFill>
          <a:blip r:embed="rId1"/>
          <a:stretch>
            <a:fillRect/>
          </a:stretch>
        </p:blipFill>
        <p:spPr>
          <a:xfrm>
            <a:off x="0" y="0"/>
            <a:ext cx="12192635" cy="5606415"/>
          </a:xfrm>
          <a:prstGeom prst="rect">
            <a:avLst/>
          </a:prstGeom>
        </p:spPr>
      </p:pic>
    </p:spTree>
    <p:custDataLst>
      <p:tags r:id="rId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t>音乐排练厅EASE分析</a:t>
            </a:r>
            <a:endParaRPr lang="zh-CN" altLang="en-US"/>
          </a:p>
        </p:txBody>
      </p:sp>
      <p:sp>
        <p:nvSpPr>
          <p:cNvPr id="3" name="内容占位符 2"/>
          <p:cNvSpPr>
            <a:spLocks noGrp="1"/>
          </p:cNvSpPr>
          <p:nvPr>
            <p:ph idx="1"/>
          </p:nvPr>
        </p:nvSpPr>
        <p:spPr/>
        <p:txBody>
          <a:bodyPr>
            <a:normAutofit fontScale="60000"/>
          </a:bodyPr>
          <a:p>
            <a:r>
              <a:rPr lang="zh-CN" altLang="en-US"/>
              <a:t>一套优质的扩声系统离不开科学严谨的设计，而设计需要大量的专业计算、数据分析。扩声系统的声学特性指标作为扩声系统的客观评价标准，也是有优良主观评价的必要条件。通过计算可以直观地看到扩声系统声学特性指标的预期结果，对本工程具有良好的指导性。针对扩声系统声学特性指标，本方案结合多年系统设计优势以及国内外成功案例经验，我们采用最有效、高认可度的声学计算机辅助设计软件EASE进行计算，以验证我们的方案是合理有效的、也是可信的。</a:t>
            </a:r>
            <a:endParaRPr lang="zh-CN" altLang="en-US"/>
          </a:p>
          <a:p>
            <a:r>
              <a:rPr lang="zh-CN" altLang="en-US"/>
              <a:t>EASE做为建筑电声计算机辅助设计软件，能使声学顾问、建筑师、音响工程师、建筑装修设计师可以预计建筑的声学、扩声系统包括扬声器布置方案等特性，通过EASE模拟设计可以直观的看到所设计项目的厅堂扩声系统预期的声学特性效果图，了解厅堂建筑内所采用的吸声材料、扬声器型号、摆放位置、角度、以及扬声器的相关数据，对实际的建设项目具有良好的指导作用。</a:t>
            </a:r>
            <a:endParaRPr lang="zh-CN" altLang="en-US"/>
          </a:p>
          <a:p>
            <a:r>
              <a:rPr lang="zh-CN" altLang="en-US"/>
              <a:t>扩声系统的声学特性指标作为扩声系统的客观评价标准，也是有优良主观评价的必要条件。以下我们将采用</a:t>
            </a:r>
            <a:r>
              <a:rPr lang="zh-CN" altLang="en-US" b="1"/>
              <a:t>EASE4.4软件</a:t>
            </a:r>
            <a:r>
              <a:rPr lang="zh-CN" altLang="en-US"/>
              <a:t>以科学的计算方式来验证本系统的声学特性指标。EASE 4.3软件是德国ADA声学实验室出品的声学模拟软件，也是被世界各大专业音频制造厂商所认可的第三方软件。</a:t>
            </a:r>
            <a:endParaRPr lang="zh-CN" altLang="en-US"/>
          </a:p>
          <a:p>
            <a:r>
              <a:rPr lang="zh-CN" altLang="en-US"/>
              <a:t>通过EASE软件计算验证如下内容：</a:t>
            </a:r>
            <a:endParaRPr lang="zh-CN" altLang="en-US"/>
          </a:p>
          <a:p>
            <a:r>
              <a:rPr lang="zh-CN" altLang="en-US"/>
              <a:t>单组主扬声器直达声声场分布；</a:t>
            </a:r>
            <a:endParaRPr lang="zh-CN" altLang="en-US"/>
          </a:p>
          <a:p>
            <a:r>
              <a:rPr lang="zh-CN" altLang="en-US"/>
              <a:t>单组主扬声器直达声声场不均匀度；</a:t>
            </a:r>
            <a:endParaRPr lang="zh-CN" altLang="en-US"/>
          </a:p>
          <a:p>
            <a:r>
              <a:rPr lang="zh-CN" altLang="en-US"/>
              <a:t>单组主扬声器语言传输指数STI；</a:t>
            </a:r>
            <a:endParaRPr lang="zh-CN" altLang="en-US"/>
          </a:p>
          <a:p>
            <a:r>
              <a:rPr lang="zh-CN" altLang="en-US"/>
              <a:t>单组主扬声器直达声传输频率特性曲线。</a:t>
            </a:r>
            <a:endParaRPr lang="zh-CN" altLang="en-US"/>
          </a:p>
          <a:p>
            <a:endParaRPr lang="zh-CN" altLang="en-US"/>
          </a:p>
          <a:p>
            <a:r>
              <a:rPr lang="zh-CN" altLang="en-US">
                <a:solidFill>
                  <a:srgbClr val="FF0000"/>
                </a:solidFill>
              </a:rPr>
              <a:t>注：由于EASE4.4软件计算频段范围为100Hz—10000Hz，故本报告计算仅在该范围内进行</a:t>
            </a:r>
            <a:r>
              <a:rPr lang="zh-CN" altLang="en-US"/>
              <a:t>。</a:t>
            </a:r>
            <a:endParaRPr lang="zh-CN" altLang="en-US"/>
          </a:p>
        </p:txBody>
      </p:sp>
      <p:pic>
        <p:nvPicPr>
          <p:cNvPr id="4" name="图片 3"/>
          <p:cNvPicPr/>
          <p:nvPr/>
        </p:nvPicPr>
        <p:blipFill>
          <a:blip r:embed="rId1"/>
          <a:stretch>
            <a:fillRect/>
          </a:stretch>
        </p:blipFill>
        <p:spPr>
          <a:xfrm>
            <a:off x="4565015" y="4041775"/>
            <a:ext cx="3055620" cy="1601470"/>
          </a:xfrm>
          <a:prstGeom prst="rect">
            <a:avLst/>
          </a:prstGeom>
        </p:spPr>
      </p:pic>
    </p:spTree>
    <p:custDataLst>
      <p:tags r:id="rId2"/>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4805680" y="2447290"/>
            <a:ext cx="6096000" cy="306705"/>
          </a:xfrm>
          <a:prstGeom prst="rect">
            <a:avLst/>
          </a:prstGeom>
          <a:noFill/>
        </p:spPr>
        <p:txBody>
          <a:bodyPr wrap="square" rtlCol="0" anchor="t">
            <a:spAutoFit/>
          </a:bodyPr>
          <a:p>
            <a:pPr marL="0" indent="0">
              <a:buNone/>
            </a:pPr>
            <a:r>
              <a:rPr lang="en-US" altLang="zh-CN" sz="1400">
                <a:solidFill>
                  <a:schemeClr val="tx1">
                    <a:lumMod val="65000"/>
                    <a:lumOff val="35000"/>
                  </a:schemeClr>
                </a:solidFill>
                <a:sym typeface="+mn-ea"/>
              </a:rPr>
              <a:t>4000</a:t>
            </a:r>
            <a:r>
              <a:rPr lang="zh-CN" altLang="en-US" sz="1400">
                <a:solidFill>
                  <a:schemeClr val="tx1">
                    <a:lumMod val="65000"/>
                    <a:lumOff val="35000"/>
                  </a:schemeClr>
                </a:solidFill>
                <a:sym typeface="+mn-ea"/>
              </a:rPr>
              <a:t>Hz总压级分布图</a:t>
            </a:r>
            <a:endParaRPr lang="zh-CN" altLang="en-US" sz="1400">
              <a:solidFill>
                <a:schemeClr val="tx1">
                  <a:lumMod val="65000"/>
                  <a:lumOff val="35000"/>
                </a:schemeClr>
              </a:solidFill>
              <a:sym typeface="+mn-ea"/>
            </a:endParaRPr>
          </a:p>
        </p:txBody>
      </p:sp>
      <p:pic>
        <p:nvPicPr>
          <p:cNvPr id="4" name="内容占位符 3"/>
          <p:cNvPicPr>
            <a:picLocks noChangeAspect="1"/>
          </p:cNvPicPr>
          <p:nvPr>
            <p:ph idx="1"/>
          </p:nvPr>
        </p:nvPicPr>
        <p:blipFill>
          <a:blip r:embed="rId1"/>
          <a:stretch>
            <a:fillRect/>
          </a:stretch>
        </p:blipFill>
        <p:spPr>
          <a:xfrm>
            <a:off x="1577975" y="2837815"/>
            <a:ext cx="9036050" cy="3175000"/>
          </a:xfrm>
          <a:prstGeom prst="rect">
            <a:avLst/>
          </a:prstGeom>
        </p:spPr>
      </p:pic>
    </p:spTree>
    <p:custDataLst>
      <p:tags r:id="rId2"/>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4875530" y="6336030"/>
            <a:ext cx="6096000" cy="368300"/>
          </a:xfrm>
          <a:prstGeom prst="rect">
            <a:avLst/>
          </a:prstGeom>
          <a:noFill/>
        </p:spPr>
        <p:txBody>
          <a:bodyPr wrap="square" rtlCol="0" anchor="t">
            <a:spAutoFit/>
          </a:bodyPr>
          <a:p>
            <a:r>
              <a:rPr lang="en-US" altLang="zh-CN">
                <a:sym typeface="+mn-ea"/>
              </a:rPr>
              <a:t>4000Hz</a:t>
            </a:r>
            <a:r>
              <a:rPr lang="zh-CN" altLang="en-US">
                <a:sym typeface="+mn-ea"/>
              </a:rPr>
              <a:t>三维扩声覆盖视图</a:t>
            </a:r>
            <a:endParaRPr lang="zh-CN" altLang="en-US">
              <a:sym typeface="+mn-ea"/>
            </a:endParaRPr>
          </a:p>
        </p:txBody>
      </p:sp>
      <p:pic>
        <p:nvPicPr>
          <p:cNvPr id="4" name="内容占位符 3"/>
          <p:cNvPicPr>
            <a:picLocks noChangeAspect="1"/>
          </p:cNvPicPr>
          <p:nvPr>
            <p:ph idx="1"/>
          </p:nvPr>
        </p:nvPicPr>
        <p:blipFill>
          <a:blip r:embed="rId1"/>
          <a:stretch>
            <a:fillRect/>
          </a:stretch>
        </p:blipFill>
        <p:spPr>
          <a:xfrm>
            <a:off x="0" y="0"/>
            <a:ext cx="12170410" cy="5596255"/>
          </a:xfrm>
          <a:prstGeom prst="rect">
            <a:avLst/>
          </a:prstGeom>
        </p:spPr>
      </p:pic>
    </p:spTree>
    <p:custDataLst>
      <p:tags r:id="rId2"/>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4805680" y="2447290"/>
            <a:ext cx="6096000" cy="306705"/>
          </a:xfrm>
          <a:prstGeom prst="rect">
            <a:avLst/>
          </a:prstGeom>
          <a:noFill/>
        </p:spPr>
        <p:txBody>
          <a:bodyPr wrap="square" rtlCol="0" anchor="t">
            <a:spAutoFit/>
          </a:bodyPr>
          <a:p>
            <a:pPr marL="0" indent="0">
              <a:buNone/>
            </a:pPr>
            <a:r>
              <a:rPr lang="en-US" altLang="zh-CN" sz="1400">
                <a:solidFill>
                  <a:schemeClr val="tx1">
                    <a:lumMod val="65000"/>
                    <a:lumOff val="35000"/>
                  </a:schemeClr>
                </a:solidFill>
                <a:sym typeface="+mn-ea"/>
              </a:rPr>
              <a:t>8000</a:t>
            </a:r>
            <a:r>
              <a:rPr lang="zh-CN" altLang="en-US" sz="1400">
                <a:solidFill>
                  <a:schemeClr val="tx1">
                    <a:lumMod val="65000"/>
                    <a:lumOff val="35000"/>
                  </a:schemeClr>
                </a:solidFill>
                <a:sym typeface="+mn-ea"/>
              </a:rPr>
              <a:t>Hz总压级分布图</a:t>
            </a:r>
            <a:endParaRPr lang="zh-CN" altLang="en-US" sz="1400">
              <a:solidFill>
                <a:schemeClr val="tx1">
                  <a:lumMod val="65000"/>
                  <a:lumOff val="35000"/>
                </a:schemeClr>
              </a:solidFill>
              <a:sym typeface="+mn-ea"/>
            </a:endParaRPr>
          </a:p>
        </p:txBody>
      </p:sp>
      <p:pic>
        <p:nvPicPr>
          <p:cNvPr id="4" name="内容占位符 3"/>
          <p:cNvPicPr>
            <a:picLocks noChangeAspect="1"/>
          </p:cNvPicPr>
          <p:nvPr>
            <p:ph idx="1"/>
          </p:nvPr>
        </p:nvPicPr>
        <p:blipFill>
          <a:blip r:embed="rId1"/>
          <a:stretch>
            <a:fillRect/>
          </a:stretch>
        </p:blipFill>
        <p:spPr>
          <a:xfrm>
            <a:off x="1577975" y="2837815"/>
            <a:ext cx="9036050" cy="3175000"/>
          </a:xfrm>
          <a:prstGeom prst="rect">
            <a:avLst/>
          </a:prstGeom>
        </p:spPr>
      </p:pic>
    </p:spTree>
    <p:custDataLst>
      <p:tags r:id="rId2"/>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5" name="文本框 4"/>
          <p:cNvSpPr txBox="1"/>
          <p:nvPr/>
        </p:nvSpPr>
        <p:spPr>
          <a:xfrm>
            <a:off x="4875530" y="6336030"/>
            <a:ext cx="6096000" cy="368300"/>
          </a:xfrm>
          <a:prstGeom prst="rect">
            <a:avLst/>
          </a:prstGeom>
          <a:noFill/>
        </p:spPr>
        <p:txBody>
          <a:bodyPr wrap="square" rtlCol="0" anchor="t">
            <a:spAutoFit/>
          </a:bodyPr>
          <a:p>
            <a:r>
              <a:rPr lang="en-US" altLang="zh-CN">
                <a:sym typeface="+mn-ea"/>
              </a:rPr>
              <a:t>8000Hz</a:t>
            </a:r>
            <a:r>
              <a:rPr lang="zh-CN" altLang="en-US">
                <a:sym typeface="+mn-ea"/>
              </a:rPr>
              <a:t>三维扩声覆盖视图</a:t>
            </a:r>
            <a:endParaRPr lang="zh-CN" altLang="en-US">
              <a:sym typeface="+mn-ea"/>
            </a:endParaRPr>
          </a:p>
        </p:txBody>
      </p:sp>
      <p:pic>
        <p:nvPicPr>
          <p:cNvPr id="6" name="内容占位符 5"/>
          <p:cNvPicPr>
            <a:picLocks noChangeAspect="1"/>
          </p:cNvPicPr>
          <p:nvPr>
            <p:ph idx="1"/>
          </p:nvPr>
        </p:nvPicPr>
        <p:blipFill>
          <a:blip r:embed="rId1"/>
          <a:stretch>
            <a:fillRect/>
          </a:stretch>
        </p:blipFill>
        <p:spPr>
          <a:xfrm>
            <a:off x="0" y="0"/>
            <a:ext cx="12186920" cy="5603875"/>
          </a:xfrm>
          <a:prstGeom prst="rect">
            <a:avLst/>
          </a:prstGeom>
        </p:spPr>
      </p:pic>
    </p:spTree>
    <p:custDataLst>
      <p:tags r:id="rId2"/>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1.4.2、扩声系统语言传递指数（STI</a:t>
            </a:r>
            <a:r>
              <a:rPr lang="en-US" altLang="zh-CN"/>
              <a:t> PA</a:t>
            </a:r>
            <a:r>
              <a:rPr lang="zh-CN" altLang="en-US"/>
              <a:t>）</a:t>
            </a:r>
            <a:endParaRPr lang="zh-CN" altLang="en-US"/>
          </a:p>
        </p:txBody>
      </p:sp>
      <p:sp>
        <p:nvSpPr>
          <p:cNvPr id="5" name="文本框 4"/>
          <p:cNvSpPr txBox="1"/>
          <p:nvPr/>
        </p:nvSpPr>
        <p:spPr>
          <a:xfrm>
            <a:off x="4805680" y="2447290"/>
            <a:ext cx="6096000" cy="306705"/>
          </a:xfrm>
          <a:prstGeom prst="rect">
            <a:avLst/>
          </a:prstGeom>
          <a:noFill/>
        </p:spPr>
        <p:txBody>
          <a:bodyPr wrap="square" rtlCol="0" anchor="t">
            <a:spAutoFit/>
          </a:bodyPr>
          <a:p>
            <a:pPr marL="0" indent="0">
              <a:buNone/>
            </a:pPr>
            <a:r>
              <a:rPr lang="en-US" sz="1400">
                <a:solidFill>
                  <a:schemeClr val="tx1">
                    <a:lumMod val="65000"/>
                    <a:lumOff val="35000"/>
                  </a:schemeClr>
                </a:solidFill>
                <a:sym typeface="+mn-ea"/>
              </a:rPr>
              <a:t>STI</a:t>
            </a:r>
            <a:r>
              <a:rPr lang="zh-CN" altLang="en-US" sz="1400">
                <a:solidFill>
                  <a:schemeClr val="tx1">
                    <a:lumMod val="65000"/>
                    <a:lumOff val="35000"/>
                  </a:schemeClr>
                </a:solidFill>
                <a:sym typeface="+mn-ea"/>
              </a:rPr>
              <a:t>语言清晰度</a:t>
            </a:r>
            <a:r>
              <a:rPr lang="zh-CN" altLang="en-US" sz="1400">
                <a:solidFill>
                  <a:schemeClr val="tx1">
                    <a:lumMod val="65000"/>
                    <a:lumOff val="35000"/>
                  </a:schemeClr>
                </a:solidFill>
                <a:sym typeface="+mn-ea"/>
              </a:rPr>
              <a:t>男声分布图</a:t>
            </a:r>
            <a:endParaRPr lang="zh-CN" altLang="en-US" sz="1400">
              <a:solidFill>
                <a:schemeClr val="tx1">
                  <a:lumMod val="65000"/>
                  <a:lumOff val="35000"/>
                </a:schemeClr>
              </a:solidFill>
              <a:sym typeface="+mn-ea"/>
            </a:endParaRPr>
          </a:p>
        </p:txBody>
      </p:sp>
      <p:pic>
        <p:nvPicPr>
          <p:cNvPr id="6" name="内容占位符 5"/>
          <p:cNvPicPr>
            <a:picLocks noChangeAspect="1"/>
          </p:cNvPicPr>
          <p:nvPr>
            <p:ph idx="1"/>
          </p:nvPr>
        </p:nvPicPr>
        <p:blipFill>
          <a:blip r:embed="rId1"/>
          <a:stretch>
            <a:fillRect/>
          </a:stretch>
        </p:blipFill>
        <p:spPr>
          <a:xfrm>
            <a:off x="1574800" y="2837815"/>
            <a:ext cx="9036050" cy="3175000"/>
          </a:xfrm>
          <a:prstGeom prst="rect">
            <a:avLst/>
          </a:prstGeom>
        </p:spPr>
      </p:pic>
    </p:spTree>
    <p:custDataLst>
      <p:tags r:id="rId2"/>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5" name="文本框 4"/>
          <p:cNvSpPr txBox="1"/>
          <p:nvPr/>
        </p:nvSpPr>
        <p:spPr>
          <a:xfrm>
            <a:off x="4232910" y="6336030"/>
            <a:ext cx="6096000" cy="368300"/>
          </a:xfrm>
          <a:prstGeom prst="rect">
            <a:avLst/>
          </a:prstGeom>
          <a:noFill/>
        </p:spPr>
        <p:txBody>
          <a:bodyPr wrap="square" rtlCol="0" anchor="t">
            <a:spAutoFit/>
          </a:bodyPr>
          <a:p>
            <a:r>
              <a:rPr lang="en-US">
                <a:sym typeface="+mn-ea"/>
              </a:rPr>
              <a:t>STI</a:t>
            </a:r>
            <a:r>
              <a:rPr lang="zh-CN" altLang="en-US">
                <a:sym typeface="+mn-ea"/>
              </a:rPr>
              <a:t>语言清晰度</a:t>
            </a:r>
            <a:r>
              <a:rPr lang="zh-CN" altLang="en-US">
                <a:sym typeface="+mn-ea"/>
              </a:rPr>
              <a:t>男声扩声覆盖视图</a:t>
            </a:r>
            <a:endParaRPr lang="zh-CN" altLang="en-US">
              <a:sym typeface="+mn-ea"/>
            </a:endParaRPr>
          </a:p>
        </p:txBody>
      </p:sp>
      <p:pic>
        <p:nvPicPr>
          <p:cNvPr id="6" name="内容占位符 5"/>
          <p:cNvPicPr>
            <a:picLocks noChangeAspect="1"/>
          </p:cNvPicPr>
          <p:nvPr>
            <p:ph idx="1"/>
          </p:nvPr>
        </p:nvPicPr>
        <p:blipFill>
          <a:blip r:embed="rId1"/>
          <a:stretch>
            <a:fillRect/>
          </a:stretch>
        </p:blipFill>
        <p:spPr>
          <a:xfrm>
            <a:off x="-21590" y="0"/>
            <a:ext cx="12202160" cy="5610860"/>
          </a:xfrm>
          <a:prstGeom prst="rect">
            <a:avLst/>
          </a:prstGeom>
        </p:spPr>
      </p:pic>
    </p:spTree>
    <p:custDataLst>
      <p:tags r:id="rId2"/>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4805680" y="2447290"/>
            <a:ext cx="6096000" cy="306705"/>
          </a:xfrm>
          <a:prstGeom prst="rect">
            <a:avLst/>
          </a:prstGeom>
          <a:noFill/>
        </p:spPr>
        <p:txBody>
          <a:bodyPr wrap="square" rtlCol="0" anchor="t">
            <a:spAutoFit/>
          </a:bodyPr>
          <a:p>
            <a:pPr marL="0" indent="0">
              <a:buNone/>
            </a:pPr>
            <a:r>
              <a:rPr lang="en-US" sz="1400">
                <a:solidFill>
                  <a:schemeClr val="tx1">
                    <a:lumMod val="65000"/>
                    <a:lumOff val="35000"/>
                  </a:schemeClr>
                </a:solidFill>
                <a:sym typeface="+mn-ea"/>
              </a:rPr>
              <a:t>STI</a:t>
            </a:r>
            <a:r>
              <a:rPr lang="zh-CN" altLang="en-US" sz="1400">
                <a:solidFill>
                  <a:schemeClr val="tx1">
                    <a:lumMod val="65000"/>
                    <a:lumOff val="35000"/>
                  </a:schemeClr>
                </a:solidFill>
                <a:sym typeface="+mn-ea"/>
              </a:rPr>
              <a:t>语言清晰度</a:t>
            </a:r>
            <a:r>
              <a:rPr lang="zh-CN" altLang="en-US" sz="1400">
                <a:solidFill>
                  <a:schemeClr val="tx1">
                    <a:lumMod val="65000"/>
                    <a:lumOff val="35000"/>
                  </a:schemeClr>
                </a:solidFill>
                <a:sym typeface="+mn-ea"/>
              </a:rPr>
              <a:t>女声分布图</a:t>
            </a:r>
            <a:endParaRPr lang="zh-CN" altLang="en-US" sz="1400">
              <a:solidFill>
                <a:schemeClr val="tx1">
                  <a:lumMod val="65000"/>
                  <a:lumOff val="35000"/>
                </a:schemeClr>
              </a:solidFill>
              <a:sym typeface="+mn-ea"/>
            </a:endParaRPr>
          </a:p>
        </p:txBody>
      </p:sp>
      <p:pic>
        <p:nvPicPr>
          <p:cNvPr id="4" name="内容占位符 3"/>
          <p:cNvPicPr>
            <a:picLocks noChangeAspect="1"/>
          </p:cNvPicPr>
          <p:nvPr>
            <p:ph idx="1"/>
          </p:nvPr>
        </p:nvPicPr>
        <p:blipFill>
          <a:blip r:embed="rId1"/>
          <a:stretch>
            <a:fillRect/>
          </a:stretch>
        </p:blipFill>
        <p:spPr>
          <a:xfrm>
            <a:off x="1577975" y="2837815"/>
            <a:ext cx="9036050" cy="3175000"/>
          </a:xfrm>
          <a:prstGeom prst="rect">
            <a:avLst/>
          </a:prstGeom>
        </p:spPr>
      </p:pic>
    </p:spTree>
    <p:custDataLst>
      <p:tags r:id="rId2"/>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4178935" y="6336030"/>
            <a:ext cx="6096000" cy="368300"/>
          </a:xfrm>
          <a:prstGeom prst="rect">
            <a:avLst/>
          </a:prstGeom>
          <a:noFill/>
        </p:spPr>
        <p:txBody>
          <a:bodyPr wrap="square" rtlCol="0" anchor="t">
            <a:spAutoFit/>
          </a:bodyPr>
          <a:p>
            <a:r>
              <a:rPr lang="en-US">
                <a:sym typeface="+mn-ea"/>
              </a:rPr>
              <a:t>STI</a:t>
            </a:r>
            <a:r>
              <a:rPr lang="zh-CN" altLang="en-US">
                <a:sym typeface="+mn-ea"/>
              </a:rPr>
              <a:t>语言清晰度</a:t>
            </a:r>
            <a:r>
              <a:rPr lang="zh-CN" altLang="en-US">
                <a:sym typeface="+mn-ea"/>
              </a:rPr>
              <a:t>女声扩声覆盖视图</a:t>
            </a:r>
            <a:endParaRPr lang="zh-CN" altLang="en-US">
              <a:sym typeface="+mn-ea"/>
            </a:endParaRPr>
          </a:p>
        </p:txBody>
      </p:sp>
      <p:pic>
        <p:nvPicPr>
          <p:cNvPr id="4" name="内容占位符 3"/>
          <p:cNvPicPr>
            <a:picLocks noChangeAspect="1"/>
          </p:cNvPicPr>
          <p:nvPr>
            <p:ph idx="1"/>
          </p:nvPr>
        </p:nvPicPr>
        <p:blipFill>
          <a:blip r:embed="rId1"/>
          <a:stretch>
            <a:fillRect/>
          </a:stretch>
        </p:blipFill>
        <p:spPr>
          <a:xfrm>
            <a:off x="0" y="0"/>
            <a:ext cx="12202160" cy="5610860"/>
          </a:xfrm>
          <a:prstGeom prst="rect">
            <a:avLst/>
          </a:prstGeom>
        </p:spPr>
      </p:pic>
    </p:spTree>
    <p:custDataLst>
      <p:tags r:id="rId2"/>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pPr marL="0" indent="0">
              <a:buNone/>
            </a:pPr>
            <a:r>
              <a:rPr lang="zh-CN" altLang="en-US"/>
              <a:t>扩声系统语言传输指数（STIPA）</a:t>
            </a:r>
            <a:endParaRPr lang="zh-CN" altLang="en-US"/>
          </a:p>
        </p:txBody>
      </p:sp>
      <p:graphicFrame>
        <p:nvGraphicFramePr>
          <p:cNvPr id="5" name="表格 4"/>
          <p:cNvGraphicFramePr/>
          <p:nvPr/>
        </p:nvGraphicFramePr>
        <p:xfrm>
          <a:off x="1802130" y="2466340"/>
          <a:ext cx="8533765" cy="1524000"/>
        </p:xfrm>
        <a:graphic>
          <a:graphicData uri="http://schemas.openxmlformats.org/drawingml/2006/table">
            <a:tbl>
              <a:tblPr firstRow="1" bandRow="1">
                <a:tableStyleId>{5C22544A-7EE6-4342-B048-85BDC9FD1C3A}</a:tableStyleId>
              </a:tblPr>
              <a:tblGrid>
                <a:gridCol w="2844165"/>
                <a:gridCol w="2844165"/>
                <a:gridCol w="2844165"/>
              </a:tblGrid>
              <a:tr h="381000">
                <a:tc>
                  <a:txBody>
                    <a:bodyPr/>
                    <a:p>
                      <a:pPr>
                        <a:buNone/>
                      </a:pPr>
                      <a:r>
                        <a:rPr lang="en-US" altLang="zh-CN"/>
                        <a:t>STIPA</a:t>
                      </a:r>
                      <a:r>
                        <a:rPr lang="zh-CN" altLang="en-US"/>
                        <a:t>语言</a:t>
                      </a:r>
                      <a:r>
                        <a:rPr lang="zh-CN" altLang="en-US"/>
                        <a:t>清晰度</a:t>
                      </a:r>
                      <a:endParaRPr lang="zh-CN" altLang="en-US"/>
                    </a:p>
                  </a:txBody>
                  <a:tcPr/>
                </a:tc>
                <a:tc>
                  <a:txBody>
                    <a:bodyPr/>
                    <a:p>
                      <a:pPr>
                        <a:buNone/>
                      </a:pPr>
                      <a:r>
                        <a:rPr lang="zh-CN" altLang="en-US"/>
                        <a:t>男声</a:t>
                      </a:r>
                      <a:endParaRPr lang="zh-CN" altLang="en-US"/>
                    </a:p>
                  </a:txBody>
                  <a:tcPr/>
                </a:tc>
                <a:tc>
                  <a:txBody>
                    <a:bodyPr/>
                    <a:p>
                      <a:pPr>
                        <a:buNone/>
                      </a:pPr>
                      <a:r>
                        <a:rPr lang="zh-CN" altLang="en-US"/>
                        <a:t>女生</a:t>
                      </a:r>
                      <a:endParaRPr lang="zh-CN" altLang="en-US"/>
                    </a:p>
                  </a:txBody>
                  <a:tcPr/>
                </a:tc>
              </a:tr>
              <a:tr h="381000">
                <a:tc>
                  <a:txBody>
                    <a:bodyPr/>
                    <a:p>
                      <a:pPr>
                        <a:buNone/>
                      </a:pPr>
                      <a:r>
                        <a:rPr lang="en-US" altLang="zh-CN"/>
                        <a:t>MAX</a:t>
                      </a:r>
                      <a:r>
                        <a:rPr lang="zh-CN" altLang="en-US"/>
                        <a:t>（</a:t>
                      </a:r>
                      <a:r>
                        <a:rPr lang="zh-CN" altLang="en-US"/>
                        <a:t>最大值）</a:t>
                      </a:r>
                      <a:endParaRPr lang="zh-CN" altLang="en-US"/>
                    </a:p>
                  </a:txBody>
                  <a:tcPr/>
                </a:tc>
                <a:tc>
                  <a:txBody>
                    <a:bodyPr/>
                    <a:p>
                      <a:pPr>
                        <a:buNone/>
                      </a:pPr>
                      <a:r>
                        <a:rPr lang="en-US" altLang="zh-CN"/>
                        <a:t>0.888</a:t>
                      </a:r>
                      <a:endParaRPr lang="en-US" altLang="zh-CN"/>
                    </a:p>
                  </a:txBody>
                  <a:tcPr/>
                </a:tc>
                <a:tc>
                  <a:txBody>
                    <a:bodyPr/>
                    <a:p>
                      <a:pPr>
                        <a:buNone/>
                      </a:pPr>
                      <a:r>
                        <a:rPr lang="en-US" altLang="zh-CN"/>
                        <a:t>0.891</a:t>
                      </a:r>
                      <a:endParaRPr lang="en-US" altLang="zh-CN"/>
                    </a:p>
                  </a:txBody>
                  <a:tcPr/>
                </a:tc>
              </a:tr>
              <a:tr h="381000">
                <a:tc>
                  <a:txBody>
                    <a:bodyPr/>
                    <a:p>
                      <a:pPr>
                        <a:buNone/>
                      </a:pPr>
                      <a:r>
                        <a:rPr lang="en-US" altLang="zh-CN"/>
                        <a:t>MIN</a:t>
                      </a:r>
                      <a:r>
                        <a:rPr lang="zh-CN" altLang="en-US"/>
                        <a:t>（</a:t>
                      </a:r>
                      <a:r>
                        <a:rPr lang="zh-CN" altLang="en-US"/>
                        <a:t>最小值）</a:t>
                      </a:r>
                      <a:endParaRPr lang="zh-CN" altLang="en-US"/>
                    </a:p>
                  </a:txBody>
                  <a:tcPr/>
                </a:tc>
                <a:tc>
                  <a:txBody>
                    <a:bodyPr/>
                    <a:p>
                      <a:pPr>
                        <a:buNone/>
                      </a:pPr>
                      <a:r>
                        <a:rPr lang="en-US" altLang="zh-CN"/>
                        <a:t>0.789</a:t>
                      </a:r>
                      <a:endParaRPr lang="en-US" altLang="zh-CN"/>
                    </a:p>
                  </a:txBody>
                  <a:tcPr/>
                </a:tc>
                <a:tc>
                  <a:txBody>
                    <a:bodyPr/>
                    <a:p>
                      <a:pPr>
                        <a:buNone/>
                      </a:pPr>
                      <a:r>
                        <a:rPr lang="en-US" altLang="zh-CN"/>
                        <a:t>0.79</a:t>
                      </a:r>
                      <a:endParaRPr lang="en-US" altLang="zh-CN"/>
                    </a:p>
                  </a:txBody>
                  <a:tcPr/>
                </a:tc>
              </a:tr>
              <a:tr h="381000">
                <a:tc>
                  <a:txBody>
                    <a:bodyPr/>
                    <a:p>
                      <a:pPr>
                        <a:buNone/>
                      </a:pPr>
                      <a:r>
                        <a:rPr lang="en-US" altLang="zh-CN"/>
                        <a:t>AVG(</a:t>
                      </a:r>
                      <a:r>
                        <a:rPr lang="zh-CN" altLang="en-US"/>
                        <a:t>平均值</a:t>
                      </a:r>
                      <a:r>
                        <a:rPr lang="en-US" altLang="zh-CN"/>
                        <a:t>)</a:t>
                      </a:r>
                      <a:endParaRPr lang="en-US" altLang="zh-CN"/>
                    </a:p>
                  </a:txBody>
                  <a:tcPr/>
                </a:tc>
                <a:tc>
                  <a:txBody>
                    <a:bodyPr/>
                    <a:p>
                      <a:pPr>
                        <a:buNone/>
                      </a:pPr>
                      <a:r>
                        <a:rPr lang="en-US" altLang="zh-CN"/>
                        <a:t>0.847</a:t>
                      </a:r>
                      <a:endParaRPr lang="en-US" altLang="zh-CN"/>
                    </a:p>
                  </a:txBody>
                  <a:tcPr/>
                </a:tc>
                <a:tc>
                  <a:txBody>
                    <a:bodyPr/>
                    <a:p>
                      <a:pPr>
                        <a:buNone/>
                      </a:pPr>
                      <a:r>
                        <a:rPr lang="en-US" altLang="zh-CN"/>
                        <a:t>0.85</a:t>
                      </a:r>
                      <a:endParaRPr lang="en-US" altLang="zh-CN"/>
                    </a:p>
                  </a:txBody>
                  <a:tcPr/>
                </a:tc>
              </a:tr>
            </a:tbl>
          </a:graphicData>
        </a:graphic>
      </p:graphicFrame>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1.4.5、EASE声场模拟计算结论</a:t>
            </a:r>
            <a:endParaRPr lang="zh-CN" altLang="en-US"/>
          </a:p>
        </p:txBody>
      </p:sp>
      <p:sp>
        <p:nvSpPr>
          <p:cNvPr id="3" name="内容占位符 2"/>
          <p:cNvSpPr>
            <a:spLocks noGrp="1"/>
          </p:cNvSpPr>
          <p:nvPr>
            <p:ph idx="1"/>
          </p:nvPr>
        </p:nvSpPr>
        <p:spPr/>
        <p:txBody>
          <a:bodyPr/>
          <a:p>
            <a:pPr marL="0" indent="0">
              <a:buNone/>
            </a:pPr>
            <a:r>
              <a:rPr lang="zh-CN" altLang="en-US"/>
              <a:t>经过EASE 4.</a:t>
            </a:r>
            <a:r>
              <a:rPr lang="en-US" altLang="zh-CN"/>
              <a:t>4</a:t>
            </a:r>
            <a:r>
              <a:rPr lang="zh-CN" altLang="en-US"/>
              <a:t>声场设计软件的计算，各频段声压级、扩声系统语言传输指数、</a:t>
            </a:r>
            <a:r>
              <a:rPr lang="zh-CN" altLang="en-US"/>
              <a:t>频率特性如下表：</a:t>
            </a:r>
            <a:endParaRPr lang="zh-CN" altLang="en-US"/>
          </a:p>
        </p:txBody>
      </p:sp>
      <p:graphicFrame>
        <p:nvGraphicFramePr>
          <p:cNvPr id="4" name="表格 3"/>
          <p:cNvGraphicFramePr/>
          <p:nvPr/>
        </p:nvGraphicFramePr>
        <p:xfrm>
          <a:off x="1828800" y="2286000"/>
          <a:ext cx="7675245" cy="3063240"/>
        </p:xfrm>
        <a:graphic>
          <a:graphicData uri="http://schemas.openxmlformats.org/drawingml/2006/table">
            <a:tbl>
              <a:tblPr firstRow="1" bandRow="1">
                <a:tableStyleId>{5C22544A-7EE6-4342-B048-85BDC9FD1C3A}</a:tableStyleId>
              </a:tblPr>
              <a:tblGrid>
                <a:gridCol w="852805"/>
                <a:gridCol w="852805"/>
                <a:gridCol w="852805"/>
                <a:gridCol w="852805"/>
                <a:gridCol w="852805"/>
                <a:gridCol w="852805"/>
                <a:gridCol w="852805"/>
                <a:gridCol w="852805"/>
                <a:gridCol w="852805"/>
              </a:tblGrid>
              <a:tr h="381000">
                <a:tc gridSpan="2">
                  <a:txBody>
                    <a:bodyPr/>
                    <a:p>
                      <a:pPr algn="ctr">
                        <a:buNone/>
                      </a:pPr>
                      <a:r>
                        <a:rPr lang="zh-CN" altLang="en-US"/>
                        <a:t>频率(Hz)</a:t>
                      </a:r>
                      <a:endParaRPr lang="zh-CN" altLang="en-US"/>
                    </a:p>
                  </a:txBody>
                  <a:tcPr anchor="ctr" anchorCtr="0"/>
                </a:tc>
                <a:tc hMerge="1">
                  <a:tcPr/>
                </a:tc>
                <a:tc>
                  <a:txBody>
                    <a:bodyPr/>
                    <a:p>
                      <a:pPr algn="ctr">
                        <a:buNone/>
                      </a:pPr>
                      <a:r>
                        <a:rPr lang="zh-CN" altLang="en-US"/>
                        <a:t>1</a:t>
                      </a:r>
                      <a:r>
                        <a:rPr lang="en-US" altLang="zh-CN"/>
                        <a:t>00H</a:t>
                      </a:r>
                      <a:r>
                        <a:rPr lang="en-US" altLang="zh-CN"/>
                        <a:t>z</a:t>
                      </a:r>
                      <a:endParaRPr lang="en-US" altLang="zh-CN"/>
                    </a:p>
                  </a:txBody>
                  <a:tcPr anchor="ctr" anchorCtr="0"/>
                </a:tc>
                <a:tc>
                  <a:txBody>
                    <a:bodyPr/>
                    <a:p>
                      <a:pPr algn="ctr">
                        <a:buNone/>
                      </a:pPr>
                      <a:r>
                        <a:rPr lang="en-US" altLang="zh-CN"/>
                        <a:t>200</a:t>
                      </a:r>
                      <a:r>
                        <a:rPr lang="en-US" altLang="zh-CN" sz="1800">
                          <a:sym typeface="+mn-ea"/>
                        </a:rPr>
                        <a:t>Hz</a:t>
                      </a:r>
                      <a:endParaRPr lang="en-US" altLang="zh-CN"/>
                    </a:p>
                  </a:txBody>
                  <a:tcPr anchor="ctr" anchorCtr="0"/>
                </a:tc>
                <a:tc>
                  <a:txBody>
                    <a:bodyPr/>
                    <a:p>
                      <a:pPr algn="ctr">
                        <a:buNone/>
                      </a:pPr>
                      <a:r>
                        <a:rPr lang="en-US" altLang="zh-CN"/>
                        <a:t>500</a:t>
                      </a:r>
                      <a:r>
                        <a:rPr lang="en-US" altLang="zh-CN" sz="1800">
                          <a:sym typeface="+mn-ea"/>
                        </a:rPr>
                        <a:t>Hz</a:t>
                      </a:r>
                      <a:endParaRPr lang="en-US" altLang="zh-CN"/>
                    </a:p>
                  </a:txBody>
                  <a:tcPr anchor="ctr" anchorCtr="0"/>
                </a:tc>
                <a:tc>
                  <a:txBody>
                    <a:bodyPr/>
                    <a:p>
                      <a:pPr algn="ctr">
                        <a:buNone/>
                      </a:pPr>
                      <a:r>
                        <a:rPr lang="en-US" altLang="zh-CN"/>
                        <a:t>1000</a:t>
                      </a:r>
                      <a:r>
                        <a:rPr lang="en-US" altLang="zh-CN" sz="1800">
                          <a:sym typeface="+mn-ea"/>
                        </a:rPr>
                        <a:t>Hz</a:t>
                      </a:r>
                      <a:endParaRPr lang="en-US" altLang="zh-CN"/>
                    </a:p>
                  </a:txBody>
                  <a:tcPr anchor="ctr" anchorCtr="0"/>
                </a:tc>
                <a:tc>
                  <a:txBody>
                    <a:bodyPr/>
                    <a:p>
                      <a:pPr algn="ctr">
                        <a:buNone/>
                      </a:pPr>
                      <a:r>
                        <a:rPr lang="en-US" altLang="zh-CN"/>
                        <a:t>2000</a:t>
                      </a:r>
                      <a:r>
                        <a:rPr lang="en-US" altLang="zh-CN" sz="1800">
                          <a:sym typeface="+mn-ea"/>
                        </a:rPr>
                        <a:t>Hz</a:t>
                      </a:r>
                      <a:endParaRPr lang="en-US" altLang="zh-CN"/>
                    </a:p>
                  </a:txBody>
                  <a:tcPr anchor="ctr" anchorCtr="0"/>
                </a:tc>
                <a:tc>
                  <a:txBody>
                    <a:bodyPr/>
                    <a:p>
                      <a:pPr algn="ctr">
                        <a:buNone/>
                      </a:pPr>
                      <a:r>
                        <a:rPr lang="en-US" altLang="zh-CN"/>
                        <a:t>4000</a:t>
                      </a:r>
                      <a:r>
                        <a:rPr lang="en-US" altLang="zh-CN" sz="1800">
                          <a:sym typeface="+mn-ea"/>
                        </a:rPr>
                        <a:t>Hz</a:t>
                      </a:r>
                      <a:endParaRPr lang="en-US" altLang="zh-CN"/>
                    </a:p>
                  </a:txBody>
                  <a:tcPr anchor="ctr" anchorCtr="0"/>
                </a:tc>
                <a:tc>
                  <a:txBody>
                    <a:bodyPr/>
                    <a:p>
                      <a:pPr algn="ctr">
                        <a:buNone/>
                      </a:pPr>
                      <a:r>
                        <a:rPr lang="en-US" altLang="zh-CN"/>
                        <a:t>8000</a:t>
                      </a:r>
                      <a:r>
                        <a:rPr lang="en-US" altLang="zh-CN" sz="1800">
                          <a:sym typeface="+mn-ea"/>
                        </a:rPr>
                        <a:t>Hz</a:t>
                      </a:r>
                      <a:endParaRPr lang="en-US" altLang="zh-CN"/>
                    </a:p>
                  </a:txBody>
                  <a:tcPr anchor="ctr" anchorCtr="0"/>
                </a:tc>
              </a:tr>
              <a:tr h="640080">
                <a:tc rowSpan="2">
                  <a:txBody>
                    <a:bodyPr/>
                    <a:p>
                      <a:pPr algn="ctr">
                        <a:buNone/>
                      </a:pPr>
                      <a:r>
                        <a:rPr lang="zh-CN" altLang="en-US"/>
                        <a:t>声压级(dB)</a:t>
                      </a:r>
                      <a:endParaRPr lang="zh-CN" altLang="en-US"/>
                    </a:p>
                  </a:txBody>
                  <a:tcPr anchor="ctr" anchorCtr="0"/>
                </a:tc>
                <a:tc>
                  <a:txBody>
                    <a:bodyPr/>
                    <a:p>
                      <a:pPr algn="ctr">
                        <a:buNone/>
                      </a:pPr>
                      <a:r>
                        <a:rPr lang="zh-CN" altLang="en-US"/>
                        <a:t>Max</a:t>
                      </a:r>
                      <a:endParaRPr lang="zh-CN" altLang="en-US"/>
                    </a:p>
                  </a:txBody>
                  <a:tcPr anchor="ctr" anchorCtr="0"/>
                </a:tc>
                <a:tc>
                  <a:txBody>
                    <a:bodyPr/>
                    <a:p>
                      <a:pPr algn="ctr">
                        <a:buNone/>
                      </a:pPr>
                      <a:r>
                        <a:rPr lang="en-US" altLang="zh-CN"/>
                        <a:t>112</a:t>
                      </a:r>
                      <a:endParaRPr lang="en-US" altLang="zh-CN"/>
                    </a:p>
                  </a:txBody>
                  <a:tcPr anchor="ctr" anchorCtr="0"/>
                </a:tc>
                <a:tc>
                  <a:txBody>
                    <a:bodyPr/>
                    <a:p>
                      <a:pPr algn="ctr">
                        <a:buNone/>
                      </a:pPr>
                      <a:r>
                        <a:rPr lang="en-US" altLang="zh-CN"/>
                        <a:t>113</a:t>
                      </a:r>
                      <a:endParaRPr lang="en-US" altLang="zh-CN"/>
                    </a:p>
                  </a:txBody>
                  <a:tcPr anchor="ctr" anchorCtr="0"/>
                </a:tc>
                <a:tc>
                  <a:txBody>
                    <a:bodyPr/>
                    <a:p>
                      <a:pPr algn="ctr">
                        <a:buNone/>
                      </a:pPr>
                      <a:r>
                        <a:rPr lang="en-US" altLang="zh-CN"/>
                        <a:t>111</a:t>
                      </a:r>
                      <a:endParaRPr lang="en-US" altLang="zh-CN"/>
                    </a:p>
                  </a:txBody>
                  <a:tcPr anchor="ctr" anchorCtr="0"/>
                </a:tc>
                <a:tc>
                  <a:txBody>
                    <a:bodyPr/>
                    <a:p>
                      <a:pPr algn="ctr">
                        <a:buNone/>
                      </a:pPr>
                      <a:r>
                        <a:rPr lang="en-US" altLang="zh-CN"/>
                        <a:t>108</a:t>
                      </a:r>
                      <a:endParaRPr lang="en-US" altLang="zh-CN"/>
                    </a:p>
                  </a:txBody>
                  <a:tcPr anchor="ctr" anchorCtr="0"/>
                </a:tc>
                <a:tc>
                  <a:txBody>
                    <a:bodyPr/>
                    <a:p>
                      <a:pPr algn="ctr">
                        <a:buNone/>
                      </a:pPr>
                      <a:r>
                        <a:rPr lang="en-US" altLang="zh-CN"/>
                        <a:t>110</a:t>
                      </a:r>
                      <a:endParaRPr lang="en-US" altLang="zh-CN"/>
                    </a:p>
                  </a:txBody>
                  <a:tcPr anchor="ctr" anchorCtr="0"/>
                </a:tc>
                <a:tc>
                  <a:txBody>
                    <a:bodyPr/>
                    <a:p>
                      <a:pPr algn="ctr">
                        <a:buNone/>
                      </a:pPr>
                      <a:r>
                        <a:rPr lang="en-US" altLang="zh-CN"/>
                        <a:t>110</a:t>
                      </a:r>
                      <a:endParaRPr lang="en-US" altLang="zh-CN"/>
                    </a:p>
                  </a:txBody>
                  <a:tcPr anchor="ctr" anchorCtr="0"/>
                </a:tc>
                <a:tc>
                  <a:txBody>
                    <a:bodyPr/>
                    <a:p>
                      <a:pPr algn="ctr">
                        <a:buNone/>
                      </a:pPr>
                      <a:r>
                        <a:rPr lang="en-US" altLang="zh-CN"/>
                        <a:t>110</a:t>
                      </a:r>
                      <a:endParaRPr lang="en-US" altLang="zh-CN"/>
                    </a:p>
                  </a:txBody>
                  <a:tcPr anchor="ctr" anchorCtr="0"/>
                </a:tc>
              </a:tr>
              <a:tr h="640080">
                <a:tc vMerge="1">
                  <a:tcPr/>
                </a:tc>
                <a:tc>
                  <a:txBody>
                    <a:bodyPr/>
                    <a:p>
                      <a:pPr algn="ctr">
                        <a:buNone/>
                      </a:pPr>
                      <a:r>
                        <a:rPr lang="zh-CN" altLang="en-US"/>
                        <a:t>Min</a:t>
                      </a:r>
                      <a:endParaRPr lang="zh-CN" altLang="en-US"/>
                    </a:p>
                  </a:txBody>
                  <a:tcPr anchor="ctr" anchorCtr="0"/>
                </a:tc>
                <a:tc>
                  <a:txBody>
                    <a:bodyPr/>
                    <a:p>
                      <a:pPr algn="ctr">
                        <a:buNone/>
                      </a:pPr>
                      <a:r>
                        <a:rPr lang="en-US" altLang="zh-CN"/>
                        <a:t>104</a:t>
                      </a:r>
                      <a:endParaRPr lang="en-US" altLang="zh-CN"/>
                    </a:p>
                  </a:txBody>
                  <a:tcPr anchor="ctr" anchorCtr="0"/>
                </a:tc>
                <a:tc>
                  <a:txBody>
                    <a:bodyPr/>
                    <a:p>
                      <a:pPr algn="ctr">
                        <a:buNone/>
                      </a:pPr>
                      <a:r>
                        <a:rPr lang="en-US" altLang="zh-CN"/>
                        <a:t>105</a:t>
                      </a:r>
                      <a:endParaRPr lang="en-US" altLang="zh-CN"/>
                    </a:p>
                  </a:txBody>
                  <a:tcPr anchor="ctr" anchorCtr="0"/>
                </a:tc>
                <a:tc>
                  <a:txBody>
                    <a:bodyPr/>
                    <a:p>
                      <a:pPr algn="ctr">
                        <a:buNone/>
                      </a:pPr>
                      <a:r>
                        <a:rPr lang="en-US" altLang="zh-CN"/>
                        <a:t>104</a:t>
                      </a:r>
                      <a:endParaRPr lang="en-US" altLang="zh-CN"/>
                    </a:p>
                  </a:txBody>
                  <a:tcPr anchor="ctr" anchorCtr="0"/>
                </a:tc>
                <a:tc>
                  <a:txBody>
                    <a:bodyPr/>
                    <a:p>
                      <a:pPr algn="ctr">
                        <a:buNone/>
                      </a:pPr>
                      <a:r>
                        <a:rPr lang="en-US" altLang="zh-CN"/>
                        <a:t>102</a:t>
                      </a:r>
                      <a:endParaRPr lang="en-US" altLang="zh-CN"/>
                    </a:p>
                  </a:txBody>
                  <a:tcPr anchor="ctr" anchorCtr="0"/>
                </a:tc>
                <a:tc>
                  <a:txBody>
                    <a:bodyPr/>
                    <a:p>
                      <a:pPr algn="ctr">
                        <a:buNone/>
                      </a:pPr>
                      <a:r>
                        <a:rPr lang="en-US" altLang="zh-CN"/>
                        <a:t>103</a:t>
                      </a:r>
                      <a:endParaRPr lang="en-US" altLang="zh-CN"/>
                    </a:p>
                  </a:txBody>
                  <a:tcPr anchor="ctr" anchorCtr="0"/>
                </a:tc>
                <a:tc>
                  <a:txBody>
                    <a:bodyPr/>
                    <a:p>
                      <a:pPr algn="ctr">
                        <a:buNone/>
                      </a:pPr>
                      <a:r>
                        <a:rPr lang="en-US" altLang="zh-CN"/>
                        <a:t>102</a:t>
                      </a:r>
                      <a:endParaRPr lang="en-US" altLang="zh-CN"/>
                    </a:p>
                  </a:txBody>
                  <a:tcPr anchor="ctr" anchorCtr="0"/>
                </a:tc>
                <a:tc>
                  <a:txBody>
                    <a:bodyPr/>
                    <a:p>
                      <a:pPr algn="ctr">
                        <a:buNone/>
                      </a:pPr>
                      <a:r>
                        <a:rPr lang="en-US" altLang="zh-CN"/>
                        <a:t>102</a:t>
                      </a:r>
                      <a:endParaRPr lang="en-US" altLang="zh-CN"/>
                    </a:p>
                  </a:txBody>
                  <a:tcPr anchor="ctr" anchorCtr="0"/>
                </a:tc>
              </a:tr>
              <a:tr h="640080">
                <a:tc gridSpan="2">
                  <a:txBody>
                    <a:bodyPr/>
                    <a:p>
                      <a:pPr algn="ctr">
                        <a:buNone/>
                      </a:pPr>
                      <a:r>
                        <a:rPr lang="en-US" altLang="zh-CN"/>
                        <a:t>Avg</a:t>
                      </a:r>
                      <a:r>
                        <a:rPr lang="zh-CN" altLang="en-US"/>
                        <a:t>平均值(dB)</a:t>
                      </a:r>
                      <a:endParaRPr lang="zh-CN" altLang="en-US"/>
                    </a:p>
                  </a:txBody>
                  <a:tcPr anchor="ctr" anchorCtr="0"/>
                </a:tc>
                <a:tc hMerge="1">
                  <a:tcPr/>
                </a:tc>
                <a:tc>
                  <a:txBody>
                    <a:bodyPr/>
                    <a:p>
                      <a:pPr algn="ctr">
                        <a:buNone/>
                      </a:pPr>
                      <a:r>
                        <a:rPr lang="en-US" altLang="zh-CN"/>
                        <a:t>108</a:t>
                      </a:r>
                      <a:endParaRPr lang="en-US" altLang="zh-CN"/>
                    </a:p>
                  </a:txBody>
                  <a:tcPr anchor="ctr" anchorCtr="0"/>
                </a:tc>
                <a:tc>
                  <a:txBody>
                    <a:bodyPr/>
                    <a:p>
                      <a:pPr algn="ctr">
                        <a:buNone/>
                      </a:pPr>
                      <a:r>
                        <a:rPr lang="en-US" altLang="zh-CN"/>
                        <a:t>109</a:t>
                      </a:r>
                      <a:endParaRPr lang="en-US" altLang="zh-CN"/>
                    </a:p>
                  </a:txBody>
                  <a:tcPr anchor="ctr" anchorCtr="0"/>
                </a:tc>
                <a:tc>
                  <a:txBody>
                    <a:bodyPr/>
                    <a:p>
                      <a:pPr algn="ctr">
                        <a:buNone/>
                      </a:pPr>
                      <a:r>
                        <a:rPr lang="en-US" altLang="zh-CN"/>
                        <a:t>107</a:t>
                      </a:r>
                      <a:endParaRPr lang="en-US" altLang="zh-CN"/>
                    </a:p>
                  </a:txBody>
                  <a:tcPr anchor="ctr" anchorCtr="0"/>
                </a:tc>
                <a:tc>
                  <a:txBody>
                    <a:bodyPr/>
                    <a:p>
                      <a:pPr algn="ctr">
                        <a:buNone/>
                      </a:pPr>
                      <a:r>
                        <a:rPr lang="en-US" altLang="zh-CN"/>
                        <a:t>105</a:t>
                      </a:r>
                      <a:endParaRPr lang="en-US" altLang="zh-CN"/>
                    </a:p>
                  </a:txBody>
                  <a:tcPr anchor="ctr" anchorCtr="0"/>
                </a:tc>
                <a:tc>
                  <a:txBody>
                    <a:bodyPr/>
                    <a:p>
                      <a:pPr algn="ctr">
                        <a:buNone/>
                      </a:pPr>
                      <a:r>
                        <a:rPr lang="en-US" altLang="zh-CN"/>
                        <a:t>106</a:t>
                      </a:r>
                      <a:endParaRPr lang="en-US" altLang="zh-CN"/>
                    </a:p>
                  </a:txBody>
                  <a:tcPr anchor="ctr" anchorCtr="0"/>
                </a:tc>
                <a:tc>
                  <a:txBody>
                    <a:bodyPr/>
                    <a:p>
                      <a:pPr algn="ctr">
                        <a:buNone/>
                      </a:pPr>
                      <a:r>
                        <a:rPr lang="en-US" altLang="zh-CN"/>
                        <a:t>106</a:t>
                      </a:r>
                      <a:endParaRPr lang="en-US" altLang="zh-CN"/>
                    </a:p>
                  </a:txBody>
                  <a:tcPr anchor="ctr" anchorCtr="0"/>
                </a:tc>
                <a:tc>
                  <a:txBody>
                    <a:bodyPr/>
                    <a:p>
                      <a:pPr algn="ctr">
                        <a:buNone/>
                      </a:pPr>
                      <a:r>
                        <a:rPr lang="en-US" altLang="zh-CN"/>
                        <a:t>106</a:t>
                      </a:r>
                      <a:endParaRPr lang="en-US" altLang="zh-CN"/>
                    </a:p>
                  </a:txBody>
                  <a:tcPr anchor="ctr" anchorCtr="0"/>
                </a:tc>
              </a:tr>
              <a:tr h="381000">
                <a:tc gridSpan="2">
                  <a:txBody>
                    <a:bodyPr/>
                    <a:p>
                      <a:pPr algn="ctr">
                        <a:buNone/>
                      </a:pPr>
                      <a:r>
                        <a:rPr lang="zh-CN" altLang="en-US"/>
                        <a:t>声压级不均匀度(dB)</a:t>
                      </a:r>
                      <a:endParaRPr lang="zh-CN" altLang="en-US"/>
                    </a:p>
                  </a:txBody>
                  <a:tcPr anchor="ctr" anchorCtr="0"/>
                </a:tc>
                <a:tc hMerge="1">
                  <a:tcPr/>
                </a:tc>
                <a:tc>
                  <a:txBody>
                    <a:bodyPr/>
                    <a:p>
                      <a:pPr algn="ctr">
                        <a:buNone/>
                      </a:pPr>
                      <a:r>
                        <a:rPr lang="en-US" altLang="zh-CN"/>
                        <a:t>8</a:t>
                      </a:r>
                      <a:endParaRPr lang="en-US" altLang="zh-CN"/>
                    </a:p>
                  </a:txBody>
                  <a:tcPr anchor="ctr" anchorCtr="0"/>
                </a:tc>
                <a:tc>
                  <a:txBody>
                    <a:bodyPr/>
                    <a:p>
                      <a:pPr algn="ctr">
                        <a:buNone/>
                      </a:pPr>
                      <a:r>
                        <a:rPr lang="en-US" altLang="zh-CN"/>
                        <a:t>8</a:t>
                      </a:r>
                      <a:endParaRPr lang="en-US" altLang="zh-CN"/>
                    </a:p>
                  </a:txBody>
                  <a:tcPr anchor="ctr" anchorCtr="0"/>
                </a:tc>
                <a:tc>
                  <a:txBody>
                    <a:bodyPr/>
                    <a:p>
                      <a:pPr algn="ctr">
                        <a:buNone/>
                      </a:pPr>
                      <a:r>
                        <a:rPr lang="en-US" altLang="zh-CN"/>
                        <a:t>7</a:t>
                      </a:r>
                      <a:endParaRPr lang="en-US" altLang="zh-CN"/>
                    </a:p>
                  </a:txBody>
                  <a:tcPr anchor="ctr" anchorCtr="0"/>
                </a:tc>
                <a:tc>
                  <a:txBody>
                    <a:bodyPr/>
                    <a:p>
                      <a:pPr algn="ctr">
                        <a:buNone/>
                      </a:pPr>
                      <a:r>
                        <a:rPr lang="en-US" altLang="zh-CN"/>
                        <a:t>6</a:t>
                      </a:r>
                      <a:endParaRPr lang="en-US" altLang="zh-CN"/>
                    </a:p>
                  </a:txBody>
                  <a:tcPr anchor="ctr" anchorCtr="0"/>
                </a:tc>
                <a:tc>
                  <a:txBody>
                    <a:bodyPr/>
                    <a:p>
                      <a:pPr algn="ctr">
                        <a:buNone/>
                      </a:pPr>
                      <a:r>
                        <a:rPr lang="en-US" altLang="zh-CN"/>
                        <a:t>7</a:t>
                      </a:r>
                      <a:endParaRPr lang="en-US" altLang="zh-CN"/>
                    </a:p>
                  </a:txBody>
                  <a:tcPr anchor="ctr" anchorCtr="0"/>
                </a:tc>
                <a:tc>
                  <a:txBody>
                    <a:bodyPr/>
                    <a:p>
                      <a:pPr algn="ctr">
                        <a:buNone/>
                      </a:pPr>
                      <a:r>
                        <a:rPr lang="en-US" altLang="zh-CN"/>
                        <a:t>8</a:t>
                      </a:r>
                      <a:endParaRPr lang="en-US" altLang="zh-CN"/>
                    </a:p>
                  </a:txBody>
                  <a:tcPr anchor="ctr" anchorCtr="0"/>
                </a:tc>
                <a:tc>
                  <a:txBody>
                    <a:bodyPr/>
                    <a:p>
                      <a:pPr algn="ctr">
                        <a:buNone/>
                      </a:pPr>
                      <a:r>
                        <a:rPr lang="en-US" altLang="zh-CN"/>
                        <a:t>8</a:t>
                      </a:r>
                      <a:endParaRPr lang="en-US" altLang="zh-CN"/>
                    </a:p>
                  </a:txBody>
                  <a:tcPr anchor="ctr" anchorCtr="0"/>
                </a:tc>
              </a:tr>
              <a:tr h="381000">
                <a:tc gridSpan="9">
                  <a:txBody>
                    <a:bodyPr/>
                    <a:p>
                      <a:pPr algn="ctr">
                        <a:buNone/>
                      </a:pPr>
                      <a:r>
                        <a:rPr lang="zh-CN" altLang="en-US"/>
                        <a:t>1</a:t>
                      </a:r>
                      <a:r>
                        <a:rPr lang="en-US" altLang="zh-CN"/>
                        <a:t>00</a:t>
                      </a:r>
                      <a:r>
                        <a:rPr lang="zh-CN" altLang="en-US"/>
                        <a:t>Hz-8000Hz直达声</a:t>
                      </a:r>
                      <a:r>
                        <a:rPr lang="zh-CN" altLang="en-US"/>
                        <a:t>最大声压级：</a:t>
                      </a:r>
                      <a:r>
                        <a:rPr lang="en-US" altLang="zh-CN"/>
                        <a:t>113</a:t>
                      </a:r>
                      <a:r>
                        <a:rPr lang="zh-CN" altLang="en-US"/>
                        <a:t>dB</a:t>
                      </a:r>
                      <a:endParaRPr lang="zh-CN" altLang="en-US"/>
                    </a:p>
                  </a:txBody>
                  <a:tcPr anchor="ctr" anchorCtr="0"/>
                </a:tc>
                <a:tc hMerge="1">
                  <a:tcPr/>
                </a:tc>
                <a:tc hMerge="1">
                  <a:tcPr/>
                </a:tc>
                <a:tc hMerge="1">
                  <a:tcPr/>
                </a:tc>
                <a:tc hMerge="1">
                  <a:tcPr/>
                </a:tc>
                <a:tc hMerge="1">
                  <a:tcPr/>
                </a:tc>
                <a:tc hMerge="1">
                  <a:tcPr/>
                </a:tc>
                <a:tc hMerge="1">
                  <a:tcPr/>
                </a:tc>
                <a:tc hMerge="1">
                  <a:tcPr/>
                </a:tc>
              </a:tr>
            </a:tbl>
          </a:graphicData>
        </a:graphic>
      </p:graphicFrame>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1.1、EASE模型数据</a:t>
            </a:r>
            <a:endParaRPr lang="zh-CN" altLang="en-US"/>
          </a:p>
        </p:txBody>
      </p:sp>
      <p:sp>
        <p:nvSpPr>
          <p:cNvPr id="3" name="内容占位符 2"/>
          <p:cNvSpPr>
            <a:spLocks noGrp="1"/>
          </p:cNvSpPr>
          <p:nvPr>
            <p:ph idx="1"/>
          </p:nvPr>
        </p:nvSpPr>
        <p:spPr>
          <a:xfrm>
            <a:off x="608330" y="1490345"/>
            <a:ext cx="10968990" cy="461645"/>
          </a:xfrm>
        </p:spPr>
        <p:txBody>
          <a:bodyPr/>
          <a:p>
            <a:r>
              <a:rPr lang="zh-CN" altLang="en-US"/>
              <a:t>模型依据业主提供的建筑图纸建立:</a:t>
            </a:r>
            <a:endParaRPr lang="zh-CN" altLang="en-US"/>
          </a:p>
        </p:txBody>
      </p:sp>
      <p:graphicFrame>
        <p:nvGraphicFramePr>
          <p:cNvPr id="4" name="表格 3"/>
          <p:cNvGraphicFramePr/>
          <p:nvPr>
            <p:custDataLst>
              <p:tags r:id="rId1"/>
            </p:custDataLst>
          </p:nvPr>
        </p:nvGraphicFramePr>
        <p:xfrm>
          <a:off x="1828800" y="2128520"/>
          <a:ext cx="8529955" cy="923290"/>
        </p:xfrm>
        <a:graphic>
          <a:graphicData uri="http://schemas.openxmlformats.org/drawingml/2006/table">
            <a:tbl>
              <a:tblPr firstRow="1" bandRow="1">
                <a:tableStyleId>{5C22544A-7EE6-4342-B048-85BDC9FD1C3A}</a:tableStyleId>
              </a:tblPr>
              <a:tblGrid>
                <a:gridCol w="1218565"/>
                <a:gridCol w="1218565"/>
                <a:gridCol w="1218565"/>
                <a:gridCol w="1218565"/>
                <a:gridCol w="1218565"/>
                <a:gridCol w="1218565"/>
              </a:tblGrid>
              <a:tr h="461645">
                <a:tc>
                  <a:txBody>
                    <a:bodyPr/>
                    <a:p>
                      <a:pPr algn="ctr">
                        <a:buNone/>
                      </a:pPr>
                      <a:r>
                        <a:rPr lang="zh-CN" altLang="en-US" sz="1600"/>
                        <a:t>项目</a:t>
                      </a:r>
                      <a:endParaRPr lang="zh-CN" altLang="en-US" sz="1600"/>
                    </a:p>
                  </a:txBody>
                  <a:tcPr/>
                </a:tc>
                <a:tc>
                  <a:txBody>
                    <a:bodyPr/>
                    <a:p>
                      <a:pPr algn="ctr">
                        <a:buNone/>
                      </a:pPr>
                      <a:r>
                        <a:rPr lang="zh-CN" altLang="en-US" sz="1600"/>
                        <a:t>总面积</a:t>
                      </a:r>
                      <a:endParaRPr lang="zh-CN" altLang="en-US" sz="1600"/>
                    </a:p>
                  </a:txBody>
                  <a:tcPr/>
                </a:tc>
                <a:tc>
                  <a:txBody>
                    <a:bodyPr/>
                    <a:p>
                      <a:pPr algn="ctr">
                        <a:buNone/>
                      </a:pPr>
                      <a:r>
                        <a:rPr lang="zh-CN" altLang="en-US" sz="1600"/>
                        <a:t>平均自由程</a:t>
                      </a:r>
                      <a:endParaRPr lang="zh-CN" altLang="en-US" sz="1600"/>
                    </a:p>
                  </a:txBody>
                  <a:tcPr/>
                </a:tc>
                <a:tc>
                  <a:txBody>
                    <a:bodyPr/>
                    <a:p>
                      <a:pPr algn="ctr">
                        <a:buNone/>
                      </a:pPr>
                      <a:r>
                        <a:rPr lang="zh-CN" altLang="en-US" sz="1600"/>
                        <a:t>湿度</a:t>
                      </a:r>
                      <a:endParaRPr lang="zh-CN" altLang="en-US" sz="1600"/>
                    </a:p>
                  </a:txBody>
                  <a:tcPr/>
                </a:tc>
                <a:tc>
                  <a:txBody>
                    <a:bodyPr/>
                    <a:p>
                      <a:pPr algn="ctr">
                        <a:buNone/>
                      </a:pPr>
                      <a:r>
                        <a:rPr lang="zh-CN" altLang="en-US" sz="1600"/>
                        <a:t>温度</a:t>
                      </a:r>
                      <a:endParaRPr lang="zh-CN" altLang="en-US" sz="1600"/>
                    </a:p>
                  </a:txBody>
                  <a:tcPr/>
                </a:tc>
                <a:tc>
                  <a:txBody>
                    <a:bodyPr/>
                    <a:p>
                      <a:pPr algn="ctr">
                        <a:buNone/>
                      </a:pPr>
                      <a:r>
                        <a:rPr lang="zh-CN" altLang="en-US" sz="1600"/>
                        <a:t>空气气压</a:t>
                      </a:r>
                      <a:endParaRPr lang="zh-CN" altLang="en-US" sz="1600"/>
                    </a:p>
                  </a:txBody>
                  <a:tcPr/>
                </a:tc>
              </a:tr>
              <a:tr h="461645">
                <a:tc>
                  <a:txBody>
                    <a:bodyPr/>
                    <a:p>
                      <a:pPr algn="ctr">
                        <a:buNone/>
                      </a:pPr>
                      <a:r>
                        <a:rPr lang="zh-CN" altLang="en-US" sz="1400"/>
                        <a:t>音乐排练厅</a:t>
                      </a:r>
                      <a:endParaRPr lang="zh-CN" altLang="en-US" sz="1400"/>
                    </a:p>
                  </a:txBody>
                  <a:tcPr/>
                </a:tc>
                <a:tc>
                  <a:txBody>
                    <a:bodyPr/>
                    <a:p>
                      <a:pPr algn="ctr">
                        <a:buNone/>
                      </a:pPr>
                      <a:r>
                        <a:rPr lang="en-US" altLang="zh-CN" sz="1400"/>
                        <a:t>≈722.73 m²</a:t>
                      </a:r>
                      <a:endParaRPr lang="en-US" altLang="zh-CN" sz="1400"/>
                    </a:p>
                  </a:txBody>
                  <a:tcPr/>
                </a:tc>
                <a:tc>
                  <a:txBody>
                    <a:bodyPr/>
                    <a:p>
                      <a:pPr algn="ctr">
                        <a:buNone/>
                      </a:pPr>
                      <a:r>
                        <a:rPr lang="zh-CN" altLang="en-US" sz="1400"/>
                        <a:t>1.3m/0.04s</a:t>
                      </a:r>
                      <a:endParaRPr lang="zh-CN" altLang="en-US" sz="1400"/>
                    </a:p>
                  </a:txBody>
                  <a:tcPr/>
                </a:tc>
                <a:tc>
                  <a:txBody>
                    <a:bodyPr/>
                    <a:p>
                      <a:pPr algn="ctr">
                        <a:buNone/>
                      </a:pPr>
                      <a:r>
                        <a:rPr lang="zh-CN" altLang="en-US" sz="1400"/>
                        <a:t>60％</a:t>
                      </a:r>
                      <a:endParaRPr lang="zh-CN" altLang="en-US" sz="1400"/>
                    </a:p>
                  </a:txBody>
                  <a:tcPr/>
                </a:tc>
                <a:tc>
                  <a:txBody>
                    <a:bodyPr/>
                    <a:p>
                      <a:pPr algn="ctr">
                        <a:buNone/>
                      </a:pPr>
                      <a:r>
                        <a:rPr lang="en-US" altLang="zh-CN" sz="1400"/>
                        <a:t>20%</a:t>
                      </a:r>
                      <a:endParaRPr lang="en-US" altLang="zh-CN" sz="1400"/>
                    </a:p>
                  </a:txBody>
                  <a:tcPr/>
                </a:tc>
                <a:tc>
                  <a:txBody>
                    <a:bodyPr/>
                    <a:p>
                      <a:pPr algn="ctr">
                        <a:buNone/>
                      </a:pPr>
                      <a:r>
                        <a:rPr lang="zh-CN" altLang="en-US" sz="1400"/>
                        <a:t>1013hPa</a:t>
                      </a:r>
                      <a:endParaRPr lang="zh-CN" altLang="en-US" sz="1400"/>
                    </a:p>
                  </a:txBody>
                  <a:tcPr/>
                </a:tc>
              </a:tr>
            </a:tbl>
          </a:graphicData>
        </a:graphic>
      </p:graphicFrame>
    </p:spTree>
    <p:custDataLst>
      <p:tags r:id="rId2"/>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pPr marL="0" indent="0">
              <a:buNone/>
            </a:pPr>
            <a:r>
              <a:rPr lang="zh-CN" altLang="en-US"/>
              <a:t>音乐排练厅混响</a:t>
            </a:r>
            <a:r>
              <a:rPr lang="zh-CN" altLang="en-US"/>
              <a:t>时间：</a:t>
            </a:r>
            <a:endParaRPr lang="zh-CN" altLang="en-US"/>
          </a:p>
        </p:txBody>
      </p:sp>
      <p:pic>
        <p:nvPicPr>
          <p:cNvPr id="2" name="图片 1"/>
          <p:cNvPicPr>
            <a:picLocks noChangeAspect="1"/>
          </p:cNvPicPr>
          <p:nvPr/>
        </p:nvPicPr>
        <p:blipFill>
          <a:blip r:embed="rId1"/>
          <a:stretch>
            <a:fillRect/>
          </a:stretch>
        </p:blipFill>
        <p:spPr>
          <a:xfrm>
            <a:off x="3444875" y="1490345"/>
            <a:ext cx="4447540" cy="4799330"/>
          </a:xfrm>
          <a:prstGeom prst="rect">
            <a:avLst/>
          </a:prstGeom>
        </p:spPr>
      </p:pic>
    </p:spTree>
    <p:custDataLst>
      <p:tags r:id="rId2"/>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结论：</a:t>
            </a:r>
            <a:endParaRPr lang="zh-CN" altLang="en-US"/>
          </a:p>
        </p:txBody>
      </p:sp>
      <p:sp>
        <p:nvSpPr>
          <p:cNvPr id="3" name="内容占位符 2"/>
          <p:cNvSpPr>
            <a:spLocks noGrp="1"/>
          </p:cNvSpPr>
          <p:nvPr>
            <p:ph idx="1"/>
          </p:nvPr>
        </p:nvSpPr>
        <p:spPr/>
        <p:txBody>
          <a:bodyPr>
            <a:noAutofit/>
          </a:bodyPr>
          <a:p>
            <a:r>
              <a:rPr lang="zh-CN" altLang="en-US" sz="1200">
                <a:solidFill>
                  <a:schemeClr val="tx1"/>
                </a:solidFill>
              </a:rPr>
              <a:t>本报告书声场模拟采用的扬声器配置及其技术指标，满足/优于设计要求：</a:t>
            </a:r>
            <a:endParaRPr lang="zh-CN" altLang="en-US" sz="1200">
              <a:solidFill>
                <a:schemeClr val="tx1"/>
              </a:solidFill>
            </a:endParaRPr>
          </a:p>
          <a:p>
            <a:r>
              <a:rPr lang="zh-CN" altLang="en-US" sz="1200">
                <a:solidFill>
                  <a:schemeClr val="tx1"/>
                </a:solidFill>
              </a:rPr>
              <a:t>1)最大声压级指标：音乐厅一级额定通带内最大声压级大于或等于</a:t>
            </a:r>
            <a:r>
              <a:rPr lang="en-US" altLang="zh-CN" sz="1200">
                <a:solidFill>
                  <a:schemeClr val="tx1"/>
                </a:solidFill>
              </a:rPr>
              <a:t>98</a:t>
            </a:r>
            <a:r>
              <a:rPr lang="zh-CN" altLang="en-US" sz="1200">
                <a:solidFill>
                  <a:schemeClr val="tx1"/>
                </a:solidFill>
              </a:rPr>
              <a:t>dB。</a:t>
            </a:r>
            <a:endParaRPr lang="zh-CN" altLang="en-US" sz="1200">
              <a:solidFill>
                <a:schemeClr val="tx1"/>
              </a:solidFill>
            </a:endParaRPr>
          </a:p>
          <a:p>
            <a:r>
              <a:rPr lang="zh-CN" altLang="en-US" sz="1200">
                <a:solidFill>
                  <a:schemeClr val="tx1"/>
                </a:solidFill>
              </a:rPr>
              <a:t>模拟结果：</a:t>
            </a:r>
            <a:endParaRPr lang="zh-CN" altLang="en-US" sz="1200">
              <a:solidFill>
                <a:schemeClr val="tx1"/>
              </a:solidFill>
            </a:endParaRPr>
          </a:p>
          <a:p>
            <a:r>
              <a:rPr lang="zh-CN" altLang="en-US" sz="1200">
                <a:solidFill>
                  <a:schemeClr val="tx1"/>
                </a:solidFill>
                <a:sym typeface="+mn-ea"/>
              </a:rPr>
              <a:t>音乐</a:t>
            </a:r>
            <a:r>
              <a:rPr lang="zh-CN" altLang="en-US" sz="1200">
                <a:solidFill>
                  <a:schemeClr val="tx1"/>
                </a:solidFill>
              </a:rPr>
              <a:t>排练厅扩声（1</a:t>
            </a:r>
            <a:r>
              <a:rPr lang="en-US" altLang="zh-CN" sz="1200">
                <a:solidFill>
                  <a:schemeClr val="tx1"/>
                </a:solidFill>
              </a:rPr>
              <a:t>00</a:t>
            </a:r>
            <a:r>
              <a:rPr lang="zh-CN" altLang="en-US" sz="1200">
                <a:solidFill>
                  <a:schemeClr val="tx1"/>
                </a:solidFill>
              </a:rPr>
              <a:t>Hz-8000Hz）最大声压级：</a:t>
            </a:r>
            <a:r>
              <a:rPr lang="en-US" altLang="zh-CN" sz="1200">
                <a:solidFill>
                  <a:schemeClr val="tx1"/>
                </a:solidFill>
              </a:rPr>
              <a:t>113</a:t>
            </a:r>
            <a:r>
              <a:rPr lang="zh-CN" altLang="en-US" sz="1200">
                <a:solidFill>
                  <a:schemeClr val="tx1"/>
                </a:solidFill>
              </a:rPr>
              <a:t> dB，优于</a:t>
            </a:r>
            <a:r>
              <a:rPr lang="zh-CN" altLang="en-US" sz="1200">
                <a:solidFill>
                  <a:schemeClr val="tx1"/>
                </a:solidFill>
                <a:sym typeface="+mn-ea"/>
              </a:rPr>
              <a:t>音乐厅扩声一级标准</a:t>
            </a:r>
            <a:r>
              <a:rPr lang="zh-CN" altLang="en-US" sz="1200">
                <a:solidFill>
                  <a:schemeClr val="tx1"/>
                </a:solidFill>
              </a:rPr>
              <a:t>；</a:t>
            </a:r>
            <a:endParaRPr lang="zh-CN" altLang="en-US" sz="1200">
              <a:solidFill>
                <a:schemeClr val="tx1"/>
              </a:solidFill>
            </a:endParaRPr>
          </a:p>
          <a:p>
            <a:endParaRPr lang="zh-CN" altLang="en-US" sz="1200">
              <a:solidFill>
                <a:schemeClr val="tx1"/>
              </a:solidFill>
            </a:endParaRPr>
          </a:p>
          <a:p>
            <a:r>
              <a:rPr lang="zh-CN" altLang="en-US" sz="1200">
                <a:solidFill>
                  <a:schemeClr val="tx1"/>
                </a:solidFill>
              </a:rPr>
              <a:t>2)稳态声场不均匀度指标：音乐厅一级1000Hz时小于或等于6dB、4000Hz时小于或等于 </a:t>
            </a:r>
            <a:r>
              <a:rPr lang="en-US" altLang="zh-CN" sz="1200">
                <a:solidFill>
                  <a:schemeClr val="tx1"/>
                </a:solidFill>
              </a:rPr>
              <a:t>8</a:t>
            </a:r>
            <a:r>
              <a:rPr lang="zh-CN" altLang="en-US" sz="1200">
                <a:solidFill>
                  <a:schemeClr val="tx1"/>
                </a:solidFill>
              </a:rPr>
              <a:t>dB。</a:t>
            </a:r>
            <a:endParaRPr lang="zh-CN" altLang="en-US" sz="1200">
              <a:solidFill>
                <a:schemeClr val="tx1"/>
              </a:solidFill>
            </a:endParaRPr>
          </a:p>
          <a:p>
            <a:r>
              <a:rPr lang="zh-CN" altLang="en-US" sz="1200">
                <a:solidFill>
                  <a:schemeClr val="tx1"/>
                </a:solidFill>
              </a:rPr>
              <a:t>模拟结果：</a:t>
            </a:r>
            <a:endParaRPr lang="zh-CN" altLang="en-US" sz="1200">
              <a:solidFill>
                <a:schemeClr val="tx1"/>
              </a:solidFill>
            </a:endParaRPr>
          </a:p>
          <a:p>
            <a:r>
              <a:rPr lang="zh-CN" altLang="en-US" sz="1200">
                <a:solidFill>
                  <a:schemeClr val="tx1"/>
                </a:solidFill>
              </a:rPr>
              <a:t>音乐排练厅直达声场不均匀度： 1000Hz时为</a:t>
            </a:r>
            <a:r>
              <a:rPr lang="en-US" altLang="zh-CN" sz="1200">
                <a:solidFill>
                  <a:schemeClr val="tx1"/>
                </a:solidFill>
              </a:rPr>
              <a:t>6</a:t>
            </a:r>
            <a:r>
              <a:rPr lang="zh-CN" altLang="en-US" sz="1200">
                <a:solidFill>
                  <a:schemeClr val="tx1"/>
                </a:solidFill>
              </a:rPr>
              <a:t>dB、4000Hz时为</a:t>
            </a:r>
            <a:r>
              <a:rPr lang="en-US" altLang="zh-CN" sz="1200">
                <a:solidFill>
                  <a:schemeClr val="tx1"/>
                </a:solidFill>
              </a:rPr>
              <a:t>8</a:t>
            </a:r>
            <a:r>
              <a:rPr lang="zh-CN" altLang="en-US" sz="1200">
                <a:solidFill>
                  <a:schemeClr val="tx1"/>
                </a:solidFill>
              </a:rPr>
              <a:t>dB，满足</a:t>
            </a:r>
            <a:r>
              <a:rPr lang="zh-CN" altLang="en-US" sz="1200">
                <a:solidFill>
                  <a:schemeClr val="tx1"/>
                </a:solidFill>
                <a:sym typeface="+mn-ea"/>
              </a:rPr>
              <a:t>音乐厅扩声一级标准</a:t>
            </a:r>
            <a:r>
              <a:rPr lang="zh-CN" altLang="en-US" sz="1200">
                <a:solidFill>
                  <a:schemeClr val="tx1"/>
                </a:solidFill>
              </a:rPr>
              <a:t>；</a:t>
            </a:r>
            <a:endParaRPr lang="zh-CN" altLang="en-US" sz="1200">
              <a:solidFill>
                <a:schemeClr val="tx1"/>
              </a:solidFill>
            </a:endParaRPr>
          </a:p>
          <a:p>
            <a:endParaRPr lang="zh-CN" altLang="en-US" sz="1200">
              <a:solidFill>
                <a:schemeClr val="tx1"/>
              </a:solidFill>
            </a:endParaRPr>
          </a:p>
          <a:p>
            <a:r>
              <a:rPr lang="zh-CN" altLang="en-US" sz="1200">
                <a:solidFill>
                  <a:schemeClr val="tx1"/>
                </a:solidFill>
              </a:rPr>
              <a:t>3)语言传输指数(STIPA)指标：＞0.5。</a:t>
            </a:r>
            <a:endParaRPr lang="zh-CN" altLang="en-US" sz="1200">
              <a:solidFill>
                <a:schemeClr val="tx1"/>
              </a:solidFill>
            </a:endParaRPr>
          </a:p>
          <a:p>
            <a:r>
              <a:rPr lang="zh-CN" altLang="en-US" sz="1200">
                <a:solidFill>
                  <a:schemeClr val="tx1"/>
                </a:solidFill>
              </a:rPr>
              <a:t>模拟结果：</a:t>
            </a:r>
            <a:endParaRPr lang="zh-CN" altLang="en-US" sz="1200">
              <a:solidFill>
                <a:schemeClr val="tx1"/>
              </a:solidFill>
            </a:endParaRPr>
          </a:p>
          <a:p>
            <a:r>
              <a:rPr lang="zh-CN" altLang="en-US" sz="1200">
                <a:solidFill>
                  <a:schemeClr val="tx1"/>
                </a:solidFill>
                <a:sym typeface="+mn-ea"/>
              </a:rPr>
              <a:t>音乐</a:t>
            </a:r>
            <a:r>
              <a:rPr lang="zh-CN" altLang="en-US" sz="1200">
                <a:solidFill>
                  <a:schemeClr val="tx1"/>
                </a:solidFill>
              </a:rPr>
              <a:t>排练厅左/右声道传输指数STI：男声源/平均值为0.</a:t>
            </a:r>
            <a:r>
              <a:rPr lang="en-US" sz="1200">
                <a:solidFill>
                  <a:schemeClr val="tx1"/>
                </a:solidFill>
              </a:rPr>
              <a:t>847</a:t>
            </a:r>
            <a:r>
              <a:rPr lang="zh-CN" altLang="en-US" sz="1200">
                <a:solidFill>
                  <a:schemeClr val="tx1"/>
                </a:solidFill>
              </a:rPr>
              <a:t>、女声源/平均值为0.</a:t>
            </a:r>
            <a:r>
              <a:rPr lang="en-US" sz="1200">
                <a:solidFill>
                  <a:schemeClr val="tx1"/>
                </a:solidFill>
              </a:rPr>
              <a:t>85</a:t>
            </a:r>
            <a:r>
              <a:rPr lang="zh-CN" altLang="en-US" sz="1200">
                <a:solidFill>
                  <a:schemeClr val="tx1"/>
                </a:solidFill>
              </a:rPr>
              <a:t>，优于</a:t>
            </a:r>
            <a:r>
              <a:rPr lang="zh-CN" altLang="en-US" sz="1200">
                <a:solidFill>
                  <a:schemeClr val="tx1"/>
                </a:solidFill>
                <a:sym typeface="+mn-ea"/>
              </a:rPr>
              <a:t>音乐厅扩声一级标准</a:t>
            </a:r>
            <a:r>
              <a:rPr lang="zh-CN" altLang="en-US" sz="1200">
                <a:solidFill>
                  <a:schemeClr val="tx1"/>
                </a:solidFill>
              </a:rPr>
              <a:t>；</a:t>
            </a:r>
            <a:endParaRPr lang="zh-CN" altLang="en-US" sz="1200">
              <a:solidFill>
                <a:schemeClr val="tx1"/>
              </a:solidFill>
            </a:endParaRPr>
          </a:p>
        </p:txBody>
      </p:sp>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2771140" y="5460365"/>
            <a:ext cx="4972685" cy="306705"/>
          </a:xfrm>
          <a:prstGeom prst="rect">
            <a:avLst/>
          </a:prstGeom>
          <a:noFill/>
        </p:spPr>
        <p:txBody>
          <a:bodyPr wrap="square" rtlCol="0">
            <a:spAutoFit/>
          </a:bodyPr>
          <a:p>
            <a:pPr algn="ctr"/>
            <a:r>
              <a:rPr lang="zh-CN" altLang="en-US" sz="1400"/>
              <a:t>音乐排练厅扩声系统传输频率特性曲线</a:t>
            </a:r>
            <a:endParaRPr lang="zh-CN" altLang="en-US" sz="1400"/>
          </a:p>
        </p:txBody>
      </p:sp>
      <p:sp>
        <p:nvSpPr>
          <p:cNvPr id="13" name="文本框 12"/>
          <p:cNvSpPr txBox="1"/>
          <p:nvPr/>
        </p:nvSpPr>
        <p:spPr>
          <a:xfrm>
            <a:off x="8415655" y="4276725"/>
            <a:ext cx="640080" cy="368300"/>
          </a:xfrm>
          <a:prstGeom prst="rect">
            <a:avLst/>
          </a:prstGeom>
          <a:noFill/>
        </p:spPr>
        <p:txBody>
          <a:bodyPr wrap="none" rtlCol="0" anchor="t">
            <a:spAutoFit/>
          </a:bodyPr>
          <a:p>
            <a:r>
              <a:rPr lang="zh-CN" altLang="en-US">
                <a:solidFill>
                  <a:schemeClr val="accent1">
                    <a:lumMod val="75000"/>
                  </a:schemeClr>
                </a:solidFill>
              </a:rPr>
              <a:t>——</a:t>
            </a:r>
            <a:endParaRPr lang="zh-CN" altLang="en-US">
              <a:solidFill>
                <a:schemeClr val="accent1">
                  <a:lumMod val="75000"/>
                </a:schemeClr>
              </a:solidFill>
            </a:endParaRPr>
          </a:p>
        </p:txBody>
      </p:sp>
      <p:sp>
        <p:nvSpPr>
          <p:cNvPr id="14" name="文本框 13"/>
          <p:cNvSpPr txBox="1"/>
          <p:nvPr/>
        </p:nvSpPr>
        <p:spPr>
          <a:xfrm>
            <a:off x="8415655" y="4645025"/>
            <a:ext cx="640080" cy="368300"/>
          </a:xfrm>
          <a:prstGeom prst="rect">
            <a:avLst/>
          </a:prstGeom>
          <a:noFill/>
        </p:spPr>
        <p:txBody>
          <a:bodyPr wrap="none" rtlCol="0" anchor="t">
            <a:spAutoFit/>
          </a:bodyPr>
          <a:p>
            <a:r>
              <a:rPr lang="zh-CN" altLang="en-US">
                <a:solidFill>
                  <a:schemeClr val="accent2">
                    <a:lumMod val="50000"/>
                  </a:schemeClr>
                </a:solidFill>
              </a:rPr>
              <a:t>——</a:t>
            </a:r>
            <a:endParaRPr lang="zh-CN" altLang="en-US">
              <a:solidFill>
                <a:schemeClr val="accent2">
                  <a:lumMod val="50000"/>
                </a:schemeClr>
              </a:solidFill>
            </a:endParaRPr>
          </a:p>
        </p:txBody>
      </p:sp>
      <p:sp>
        <p:nvSpPr>
          <p:cNvPr id="15" name="文本框 14"/>
          <p:cNvSpPr txBox="1"/>
          <p:nvPr/>
        </p:nvSpPr>
        <p:spPr>
          <a:xfrm>
            <a:off x="8415655" y="5013325"/>
            <a:ext cx="640080" cy="368300"/>
          </a:xfrm>
          <a:prstGeom prst="rect">
            <a:avLst/>
          </a:prstGeom>
          <a:noFill/>
        </p:spPr>
        <p:txBody>
          <a:bodyPr wrap="none" rtlCol="0" anchor="t">
            <a:spAutoFit/>
          </a:bodyPr>
          <a:p>
            <a:r>
              <a:rPr lang="zh-CN" altLang="en-US">
                <a:solidFill>
                  <a:schemeClr val="accent4"/>
                </a:solidFill>
              </a:rPr>
              <a:t>——</a:t>
            </a:r>
            <a:endParaRPr lang="zh-CN" altLang="en-US">
              <a:solidFill>
                <a:schemeClr val="accent4"/>
              </a:solidFill>
            </a:endParaRPr>
          </a:p>
        </p:txBody>
      </p:sp>
      <p:sp>
        <p:nvSpPr>
          <p:cNvPr id="16" name="文本框 15"/>
          <p:cNvSpPr txBox="1"/>
          <p:nvPr/>
        </p:nvSpPr>
        <p:spPr>
          <a:xfrm>
            <a:off x="9055735" y="4307840"/>
            <a:ext cx="1988820" cy="337185"/>
          </a:xfrm>
          <a:prstGeom prst="rect">
            <a:avLst/>
          </a:prstGeom>
          <a:noFill/>
        </p:spPr>
        <p:txBody>
          <a:bodyPr wrap="square" rtlCol="0">
            <a:spAutoFit/>
          </a:bodyPr>
          <a:p>
            <a:r>
              <a:rPr lang="zh-CN" altLang="en-US" sz="1600">
                <a:latin typeface="宋体" panose="02010600030101010101" pitchFamily="2" charset="-122"/>
                <a:ea typeface="宋体" panose="02010600030101010101" pitchFamily="2" charset="-122"/>
              </a:rPr>
              <a:t>最大声压级</a:t>
            </a:r>
            <a:endParaRPr lang="zh-CN" altLang="en-US" sz="1600">
              <a:latin typeface="宋体" panose="02010600030101010101" pitchFamily="2" charset="-122"/>
              <a:ea typeface="宋体" panose="02010600030101010101" pitchFamily="2" charset="-122"/>
            </a:endParaRPr>
          </a:p>
        </p:txBody>
      </p:sp>
      <p:sp>
        <p:nvSpPr>
          <p:cNvPr id="17" name="文本框 16"/>
          <p:cNvSpPr txBox="1"/>
          <p:nvPr/>
        </p:nvSpPr>
        <p:spPr>
          <a:xfrm>
            <a:off x="9055735" y="4676140"/>
            <a:ext cx="2006600" cy="337185"/>
          </a:xfrm>
          <a:prstGeom prst="rect">
            <a:avLst/>
          </a:prstGeom>
          <a:noFill/>
        </p:spPr>
        <p:txBody>
          <a:bodyPr wrap="square" rtlCol="0">
            <a:spAutoFit/>
          </a:bodyPr>
          <a:p>
            <a:r>
              <a:rPr lang="zh-CN" altLang="en-US" sz="1600">
                <a:latin typeface="宋体" panose="02010600030101010101" pitchFamily="2" charset="-122"/>
                <a:ea typeface="宋体" panose="02010600030101010101" pitchFamily="2" charset="-122"/>
              </a:rPr>
              <a:t>平均声压级</a:t>
            </a:r>
            <a:endParaRPr lang="zh-CN" altLang="en-US" sz="1600">
              <a:latin typeface="宋体" panose="02010600030101010101" pitchFamily="2" charset="-122"/>
              <a:ea typeface="宋体" panose="02010600030101010101" pitchFamily="2" charset="-122"/>
            </a:endParaRPr>
          </a:p>
        </p:txBody>
      </p:sp>
      <p:sp>
        <p:nvSpPr>
          <p:cNvPr id="18" name="文本框 17"/>
          <p:cNvSpPr txBox="1"/>
          <p:nvPr/>
        </p:nvSpPr>
        <p:spPr>
          <a:xfrm>
            <a:off x="9055735" y="5013325"/>
            <a:ext cx="4064000" cy="337185"/>
          </a:xfrm>
          <a:prstGeom prst="rect">
            <a:avLst/>
          </a:prstGeom>
          <a:noFill/>
        </p:spPr>
        <p:txBody>
          <a:bodyPr wrap="square" rtlCol="0">
            <a:spAutoFit/>
          </a:bodyPr>
          <a:p>
            <a:r>
              <a:rPr lang="zh-CN" altLang="en-US" sz="1600">
                <a:latin typeface="宋体" panose="02010600030101010101" pitchFamily="2" charset="-122"/>
                <a:ea typeface="宋体" panose="02010600030101010101" pitchFamily="2" charset="-122"/>
              </a:rPr>
              <a:t>最小声压级</a:t>
            </a:r>
            <a:endParaRPr lang="zh-CN" altLang="en-US" sz="1600">
              <a:latin typeface="宋体" panose="02010600030101010101" pitchFamily="2" charset="-122"/>
              <a:ea typeface="宋体" panose="02010600030101010101" pitchFamily="2" charset="-122"/>
            </a:endParaRPr>
          </a:p>
        </p:txBody>
      </p:sp>
      <p:sp>
        <p:nvSpPr>
          <p:cNvPr id="2" name="文本框 1"/>
          <p:cNvSpPr txBox="1"/>
          <p:nvPr/>
        </p:nvSpPr>
        <p:spPr>
          <a:xfrm>
            <a:off x="828675" y="801370"/>
            <a:ext cx="9029065" cy="1546860"/>
          </a:xfrm>
          <a:prstGeom prst="rect">
            <a:avLst/>
          </a:prstGeom>
          <a:noFill/>
        </p:spPr>
        <p:txBody>
          <a:bodyPr wrap="square" rtlCol="0">
            <a:spAutoFit/>
          </a:bodyPr>
          <a:p>
            <a:pPr marL="228600" indent="-228600" algn="l">
              <a:lnSpc>
                <a:spcPct val="130000"/>
              </a:lnSpc>
              <a:spcBef>
                <a:spcPts val="0"/>
              </a:spcBef>
              <a:spcAft>
                <a:spcPts val="1000"/>
              </a:spcAft>
              <a:buClrTx/>
              <a:buSzTx/>
              <a:buFont typeface="Arial" panose="020B0604020202020204" pitchFamily="34" charset="0"/>
              <a:buChar char="●"/>
            </a:pPr>
            <a:r>
              <a:rPr lang="zh-CN" altLang="en-US" sz="1200" spc="150">
                <a:uFillTx/>
                <a:sym typeface="+mn-ea"/>
              </a:rPr>
              <a:t>4)传输频率特性：以100Hz～8000Hz的平均声压级为0dB,在此频带内允许一4dB～4dB的变化；80Hz、8000Hz频带允许一6dB~4dB的变化；63Hz、10000Hz频带允许—8dB～4dB的变化；50Hz、12500Hz频带允许一10dB～4dB的变化。</a:t>
            </a:r>
            <a:endParaRPr lang="zh-CN" altLang="en-US" sz="1200" spc="150">
              <a:uFillTx/>
              <a:sym typeface="+mn-ea"/>
            </a:endParaRPr>
          </a:p>
          <a:p>
            <a:pPr marL="228600" indent="-228600" algn="l">
              <a:lnSpc>
                <a:spcPct val="130000"/>
              </a:lnSpc>
              <a:spcBef>
                <a:spcPts val="0"/>
              </a:spcBef>
              <a:spcAft>
                <a:spcPts val="1000"/>
              </a:spcAft>
              <a:buClrTx/>
              <a:buSzTx/>
              <a:buFont typeface="Arial" panose="020B0604020202020204" pitchFamily="34" charset="0"/>
              <a:buChar char="●"/>
            </a:pPr>
            <a:r>
              <a:rPr lang="zh-CN" altLang="en-US" sz="1200" spc="150">
                <a:uFillTx/>
                <a:sym typeface="+mn-ea"/>
              </a:rPr>
              <a:t>模拟结果：</a:t>
            </a:r>
            <a:endParaRPr lang="zh-CN" altLang="en-US" sz="1200" spc="150">
              <a:uFillTx/>
              <a:sym typeface="+mn-ea"/>
            </a:endParaRPr>
          </a:p>
          <a:p>
            <a:pPr marL="228600" indent="-228600" algn="l">
              <a:lnSpc>
                <a:spcPct val="130000"/>
              </a:lnSpc>
              <a:spcBef>
                <a:spcPts val="0"/>
              </a:spcBef>
              <a:spcAft>
                <a:spcPts val="1000"/>
              </a:spcAft>
              <a:buClrTx/>
              <a:buSzTx/>
              <a:buFont typeface="Arial" panose="020B0604020202020204" pitchFamily="34" charset="0"/>
              <a:buChar char="●"/>
            </a:pPr>
            <a:r>
              <a:rPr lang="zh-CN" altLang="en-US" sz="1200" spc="150">
                <a:uFillTx/>
                <a:sym typeface="+mn-ea"/>
              </a:rPr>
              <a:t>以100Hz～10000Hz的平均声压级为0dB,在此频带内3dB的变化，优于音乐厅扩声一级标准。</a:t>
            </a:r>
            <a:endParaRPr lang="zh-CN" altLang="en-US" sz="1200" spc="150">
              <a:uFillTx/>
            </a:endParaRPr>
          </a:p>
        </p:txBody>
      </p:sp>
      <p:pic>
        <p:nvPicPr>
          <p:cNvPr id="4" name="内容占位符 2"/>
          <p:cNvPicPr>
            <a:picLocks noChangeAspect="1"/>
          </p:cNvPicPr>
          <p:nvPr>
            <p:ph idx="1"/>
          </p:nvPr>
        </p:nvPicPr>
        <p:blipFill>
          <a:blip r:embed="rId1"/>
          <a:stretch>
            <a:fillRect/>
          </a:stretch>
        </p:blipFill>
        <p:spPr>
          <a:xfrm>
            <a:off x="2555875" y="2650490"/>
            <a:ext cx="5921375" cy="2809875"/>
          </a:xfrm>
          <a:prstGeom prst="rect">
            <a:avLst/>
          </a:prstGeom>
        </p:spPr>
      </p:pic>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0" y="0"/>
            <a:ext cx="12194540" cy="6674485"/>
          </a:xfrm>
          <a:prstGeom prst="rect">
            <a:avLst/>
          </a:prstGeom>
        </p:spPr>
      </p:pic>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1.2、声学设计依据</a:t>
            </a:r>
            <a:endParaRPr lang="zh-CN" altLang="en-US"/>
          </a:p>
        </p:txBody>
      </p:sp>
      <p:sp>
        <p:nvSpPr>
          <p:cNvPr id="3" name="内容占位符 2"/>
          <p:cNvSpPr>
            <a:spLocks noGrp="1"/>
          </p:cNvSpPr>
          <p:nvPr>
            <p:ph idx="1"/>
          </p:nvPr>
        </p:nvSpPr>
        <p:spPr/>
        <p:txBody>
          <a:bodyPr/>
          <a:p>
            <a:r>
              <a:rPr lang="zh-CN" altLang="en-US"/>
              <a:t>根据厅堂使用要求：为适应不同节目的演出，音乐排练厅的扩声系统声学特性指标应满足GB/T</a:t>
            </a:r>
            <a:r>
              <a:rPr lang="en-US" altLang="zh-CN"/>
              <a:t>50371-2006</a:t>
            </a:r>
            <a:r>
              <a:rPr lang="zh-CN" altLang="en-US"/>
              <a:t>《厅堂扩声统设计标准》中规定的音乐厅扩声一级指标。</a:t>
            </a:r>
            <a:endParaRPr lang="zh-CN" altLang="en-US"/>
          </a:p>
        </p:txBody>
      </p:sp>
      <p:pic>
        <p:nvPicPr>
          <p:cNvPr id="6" name="图片 5"/>
          <p:cNvPicPr>
            <a:picLocks noChangeAspect="1"/>
          </p:cNvPicPr>
          <p:nvPr/>
        </p:nvPicPr>
        <p:blipFill>
          <a:blip r:embed="rId1"/>
          <a:stretch>
            <a:fillRect/>
          </a:stretch>
        </p:blipFill>
        <p:spPr>
          <a:xfrm>
            <a:off x="2871470" y="2254250"/>
            <a:ext cx="5203825" cy="4445000"/>
          </a:xfrm>
          <a:prstGeom prst="rect">
            <a:avLst/>
          </a:prstGeom>
        </p:spPr>
      </p:pic>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753485" y="5460365"/>
            <a:ext cx="4972685" cy="306705"/>
          </a:xfrm>
          <a:prstGeom prst="rect">
            <a:avLst/>
          </a:prstGeom>
          <a:noFill/>
        </p:spPr>
        <p:txBody>
          <a:bodyPr wrap="square" rtlCol="0">
            <a:spAutoFit/>
          </a:bodyPr>
          <a:p>
            <a:pPr algn="ctr"/>
            <a:r>
              <a:rPr lang="zh-CN" altLang="en-US" sz="1400"/>
              <a:t>图1  </a:t>
            </a:r>
            <a:r>
              <a:rPr lang="zh-CN" altLang="en-US" sz="1400"/>
              <a:t>音乐厅一级扩声系统传输频率特性曲线</a:t>
            </a:r>
            <a:endParaRPr lang="zh-CN" altLang="en-US" sz="1400"/>
          </a:p>
        </p:txBody>
      </p:sp>
      <p:pic>
        <p:nvPicPr>
          <p:cNvPr id="3" name="图片 2"/>
          <p:cNvPicPr>
            <a:picLocks noChangeAspect="1"/>
          </p:cNvPicPr>
          <p:nvPr/>
        </p:nvPicPr>
        <p:blipFill>
          <a:blip r:embed="rId1"/>
          <a:stretch>
            <a:fillRect/>
          </a:stretch>
        </p:blipFill>
        <p:spPr>
          <a:xfrm>
            <a:off x="2971165" y="1348105"/>
            <a:ext cx="6249035" cy="3794125"/>
          </a:xfrm>
          <a:prstGeom prst="rect">
            <a:avLst/>
          </a:prstGeom>
        </p:spPr>
      </p:pic>
    </p:spTree>
    <p:custDataLst>
      <p:tags r:id="rId2"/>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08400" y="85795"/>
            <a:ext cx="10969200" cy="705600"/>
          </a:xfrm>
        </p:spPr>
        <p:txBody>
          <a:bodyPr/>
          <a:p>
            <a:r>
              <a:rPr lang="zh-CN" altLang="en-US"/>
              <a:t>1.3、扬声器配置</a:t>
            </a:r>
            <a:endParaRPr lang="zh-CN" altLang="en-US"/>
          </a:p>
        </p:txBody>
      </p:sp>
      <p:sp>
        <p:nvSpPr>
          <p:cNvPr id="5" name="文本框 4"/>
          <p:cNvSpPr txBox="1"/>
          <p:nvPr/>
        </p:nvSpPr>
        <p:spPr>
          <a:xfrm>
            <a:off x="4876800" y="6551295"/>
            <a:ext cx="4064000" cy="306705"/>
          </a:xfrm>
          <a:prstGeom prst="rect">
            <a:avLst/>
          </a:prstGeom>
          <a:noFill/>
        </p:spPr>
        <p:txBody>
          <a:bodyPr wrap="square" rtlCol="0">
            <a:spAutoFit/>
          </a:bodyPr>
          <a:p>
            <a:r>
              <a:rPr lang="zh-CN" altLang="en-US" sz="1400"/>
              <a:t>扬声器布置三维示意图</a:t>
            </a:r>
            <a:endParaRPr lang="zh-CN" altLang="en-US" sz="1400"/>
          </a:p>
        </p:txBody>
      </p:sp>
      <p:pic>
        <p:nvPicPr>
          <p:cNvPr id="3" name="图片 2"/>
          <p:cNvPicPr>
            <a:picLocks noChangeAspect="1"/>
          </p:cNvPicPr>
          <p:nvPr/>
        </p:nvPicPr>
        <p:blipFill>
          <a:blip r:embed="rId1"/>
          <a:stretch>
            <a:fillRect/>
          </a:stretch>
        </p:blipFill>
        <p:spPr>
          <a:xfrm>
            <a:off x="0" y="710565"/>
            <a:ext cx="12224385" cy="5648960"/>
          </a:xfrm>
          <a:prstGeom prst="rect">
            <a:avLst/>
          </a:prstGeom>
        </p:spPr>
      </p:pic>
    </p:spTree>
    <p:custDataLst>
      <p:tags r:id="rId2"/>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2000"/>
              <a:t>音乐</a:t>
            </a:r>
            <a:r>
              <a:rPr lang="zh-CN" altLang="en-US" sz="2000"/>
              <a:t>排练厅扬声器配置：</a:t>
            </a:r>
            <a:endParaRPr lang="zh-CN" altLang="en-US" sz="2000"/>
          </a:p>
        </p:txBody>
      </p:sp>
      <p:graphicFrame>
        <p:nvGraphicFramePr>
          <p:cNvPr id="4" name="表格 3"/>
          <p:cNvGraphicFramePr/>
          <p:nvPr>
            <p:custDataLst>
              <p:tags r:id="rId1"/>
            </p:custDataLst>
          </p:nvPr>
        </p:nvGraphicFramePr>
        <p:xfrm>
          <a:off x="1828800" y="1390015"/>
          <a:ext cx="7966075" cy="3518535"/>
        </p:xfrm>
        <a:graphic>
          <a:graphicData uri="http://schemas.openxmlformats.org/drawingml/2006/table">
            <a:tbl>
              <a:tblPr firstRow="1" bandRow="1">
                <a:tableStyleId>{5C22544A-7EE6-4342-B048-85BDC9FD1C3A}</a:tableStyleId>
              </a:tblPr>
              <a:tblGrid>
                <a:gridCol w="1593215"/>
                <a:gridCol w="1875790"/>
                <a:gridCol w="1310640"/>
                <a:gridCol w="1593215"/>
                <a:gridCol w="1593215"/>
              </a:tblGrid>
              <a:tr h="382270">
                <a:tc>
                  <a:txBody>
                    <a:bodyPr/>
                    <a:p>
                      <a:pPr algn="ctr">
                        <a:buNone/>
                      </a:pPr>
                      <a:r>
                        <a:rPr lang="zh-CN" altLang="en-US" sz="1200"/>
                        <a:t>名称</a:t>
                      </a:r>
                      <a:endParaRPr lang="zh-CN" altLang="en-US" sz="1200"/>
                    </a:p>
                  </a:txBody>
                  <a:tcPr/>
                </a:tc>
                <a:tc>
                  <a:txBody>
                    <a:bodyPr/>
                    <a:p>
                      <a:pPr algn="ctr">
                        <a:buNone/>
                      </a:pPr>
                      <a:r>
                        <a:rPr lang="zh-CN" altLang="en-US" sz="1200"/>
                        <a:t>频率</a:t>
                      </a:r>
                      <a:endParaRPr lang="zh-CN" altLang="en-US" sz="1200"/>
                    </a:p>
                  </a:txBody>
                  <a:tcPr/>
                </a:tc>
                <a:tc>
                  <a:txBody>
                    <a:bodyPr/>
                    <a:p>
                      <a:pPr algn="ctr">
                        <a:buNone/>
                      </a:pPr>
                      <a:r>
                        <a:rPr lang="zh-CN" altLang="en-US" sz="1200"/>
                        <a:t>最大声压级</a:t>
                      </a:r>
                      <a:endParaRPr lang="zh-CN" altLang="en-US" sz="1200"/>
                    </a:p>
                  </a:txBody>
                  <a:tcPr/>
                </a:tc>
                <a:tc>
                  <a:txBody>
                    <a:bodyPr/>
                    <a:p>
                      <a:pPr algn="ctr">
                        <a:buNone/>
                      </a:pPr>
                      <a:r>
                        <a:rPr lang="zh-CN" altLang="en-US" sz="1200"/>
                        <a:t>覆盖角度</a:t>
                      </a:r>
                      <a:endParaRPr lang="zh-CN" altLang="en-US" sz="1200"/>
                    </a:p>
                  </a:txBody>
                  <a:tcPr/>
                </a:tc>
                <a:tc>
                  <a:txBody>
                    <a:bodyPr/>
                    <a:p>
                      <a:pPr algn="ctr">
                        <a:buNone/>
                      </a:pPr>
                      <a:r>
                        <a:rPr lang="zh-CN" altLang="en-US" sz="1200"/>
                        <a:t>数量</a:t>
                      </a:r>
                      <a:endParaRPr lang="zh-CN" altLang="en-US" sz="1200"/>
                    </a:p>
                  </a:txBody>
                  <a:tcPr/>
                </a:tc>
              </a:tr>
              <a:tr h="457835">
                <a:tc>
                  <a:txBody>
                    <a:bodyPr/>
                    <a:p>
                      <a:pPr algn="ctr">
                        <a:buNone/>
                      </a:pPr>
                      <a:r>
                        <a:rPr lang="zh-CN" altLang="en-US" sz="1200"/>
                        <a:t>左/右</a:t>
                      </a:r>
                      <a:r>
                        <a:rPr lang="zh-CN" altLang="en-US" sz="1200"/>
                        <a:t>线阵列扬声器组</a:t>
                      </a:r>
                      <a:endParaRPr lang="zh-CN" altLang="en-US" sz="1200"/>
                    </a:p>
                  </a:txBody>
                  <a:tcPr/>
                </a:tc>
                <a:tc>
                  <a:txBody>
                    <a:bodyPr/>
                    <a:p>
                      <a:pPr algn="ctr">
                        <a:buNone/>
                      </a:pPr>
                      <a:r>
                        <a:rPr lang="zh-CN" altLang="en-US" sz="1200"/>
                        <a:t>(-10dB)：66Hz-20KHz</a:t>
                      </a:r>
                      <a:endParaRPr lang="zh-CN" altLang="en-US" sz="1200"/>
                    </a:p>
                  </a:txBody>
                  <a:tcPr/>
                </a:tc>
                <a:tc>
                  <a:txBody>
                    <a:bodyPr/>
                    <a:p>
                      <a:pPr algn="ctr">
                        <a:buNone/>
                      </a:pPr>
                      <a:r>
                        <a:rPr lang="zh-CN" altLang="en-US" sz="1200"/>
                        <a:t>140dB</a:t>
                      </a:r>
                      <a:endParaRPr lang="zh-CN" altLang="en-US" sz="1200"/>
                    </a:p>
                  </a:txBody>
                  <a:tcPr/>
                </a:tc>
                <a:tc>
                  <a:txBody>
                    <a:bodyPr/>
                    <a:p>
                      <a:pPr algn="ctr">
                        <a:buNone/>
                      </a:pPr>
                      <a:r>
                        <a:rPr lang="zh-CN" altLang="en-US" sz="1200"/>
                        <a:t>70°/90°/110°×10°</a:t>
                      </a:r>
                      <a:endParaRPr lang="zh-CN" altLang="en-US" sz="1200"/>
                    </a:p>
                  </a:txBody>
                  <a:tcPr/>
                </a:tc>
                <a:tc>
                  <a:txBody>
                    <a:bodyPr/>
                    <a:p>
                      <a:pPr algn="ctr">
                        <a:buNone/>
                      </a:pPr>
                      <a:r>
                        <a:rPr lang="en-US" altLang="zh-CN" sz="1200"/>
                        <a:t>2</a:t>
                      </a:r>
                      <a:endParaRPr lang="en-US" altLang="zh-CN" sz="1200"/>
                    </a:p>
                  </a:txBody>
                  <a:tcPr/>
                </a:tc>
              </a:tr>
              <a:tr h="458470">
                <a:tc>
                  <a:txBody>
                    <a:bodyPr/>
                    <a:p>
                      <a:pPr algn="ctr">
                        <a:buNone/>
                      </a:pPr>
                      <a:r>
                        <a:rPr lang="zh-CN" altLang="en-US" sz="1200">
                          <a:sym typeface="+mn-ea"/>
                        </a:rPr>
                        <a:t>左/右线阵列扬声器组</a:t>
                      </a:r>
                      <a:endParaRPr lang="zh-CN" altLang="en-US" sz="1200">
                        <a:sym typeface="+mn-ea"/>
                      </a:endParaRPr>
                    </a:p>
                  </a:txBody>
                  <a:tcPr/>
                </a:tc>
                <a:tc>
                  <a:txBody>
                    <a:bodyPr/>
                    <a:p>
                      <a:pPr algn="ctr">
                        <a:buNone/>
                      </a:pPr>
                      <a:r>
                        <a:rPr lang="zh-CN" altLang="en-US" sz="1200">
                          <a:sym typeface="+mn-ea"/>
                        </a:rPr>
                        <a:t>(-10dB)：67Hz-20KHz</a:t>
                      </a:r>
                      <a:endParaRPr lang="zh-CN" altLang="en-US" sz="1200">
                        <a:sym typeface="+mn-ea"/>
                      </a:endParaRPr>
                    </a:p>
                  </a:txBody>
                  <a:tcPr/>
                </a:tc>
                <a:tc>
                  <a:txBody>
                    <a:bodyPr/>
                    <a:p>
                      <a:pPr algn="ctr">
                        <a:buNone/>
                      </a:pPr>
                      <a:r>
                        <a:rPr lang="zh-CN" altLang="en-US" sz="1200"/>
                        <a:t>137dB</a:t>
                      </a:r>
                      <a:endParaRPr lang="zh-CN" altLang="en-US" sz="1200"/>
                    </a:p>
                  </a:txBody>
                  <a:tcPr/>
                </a:tc>
                <a:tc>
                  <a:txBody>
                    <a:bodyPr/>
                    <a:p>
                      <a:pPr algn="ctr">
                        <a:buNone/>
                      </a:pPr>
                      <a:r>
                        <a:rPr lang="zh-CN" altLang="en-US" sz="1200"/>
                        <a:t>70°/90°/110°×30°</a:t>
                      </a:r>
                      <a:endParaRPr lang="zh-CN" altLang="en-US" sz="1200"/>
                    </a:p>
                  </a:txBody>
                  <a:tcPr/>
                </a:tc>
                <a:tc>
                  <a:txBody>
                    <a:bodyPr/>
                    <a:p>
                      <a:pPr algn="ctr">
                        <a:buNone/>
                      </a:pPr>
                      <a:r>
                        <a:rPr lang="en-US" altLang="zh-CN" sz="1200"/>
                        <a:t>4</a:t>
                      </a:r>
                      <a:endParaRPr lang="en-US" altLang="zh-CN" sz="1200"/>
                    </a:p>
                  </a:txBody>
                  <a:tcPr/>
                </a:tc>
              </a:tr>
              <a:tr h="386715">
                <a:tc>
                  <a:txBody>
                    <a:bodyPr/>
                    <a:p>
                      <a:pPr algn="ctr">
                        <a:buNone/>
                      </a:pPr>
                      <a:r>
                        <a:rPr lang="zh-CN" altLang="en-US" sz="1200"/>
                        <a:t>超低扬声器组</a:t>
                      </a:r>
                      <a:endParaRPr lang="zh-CN" altLang="en-US" sz="1200"/>
                    </a:p>
                  </a:txBody>
                  <a:tcPr/>
                </a:tc>
                <a:tc>
                  <a:txBody>
                    <a:bodyPr/>
                    <a:p>
                      <a:pPr algn="ctr">
                        <a:buNone/>
                      </a:pPr>
                      <a:r>
                        <a:rPr lang="zh-CN" altLang="en-US" sz="1200">
                          <a:sym typeface="+mn-ea"/>
                        </a:rPr>
                        <a:t>(-10dB)：29Hz</a:t>
                      </a:r>
                      <a:endParaRPr lang="zh-CN" altLang="en-US" sz="1200">
                        <a:sym typeface="+mn-ea"/>
                      </a:endParaRPr>
                    </a:p>
                  </a:txBody>
                  <a:tcPr/>
                </a:tc>
                <a:tc>
                  <a:txBody>
                    <a:bodyPr/>
                    <a:p>
                      <a:pPr algn="ctr">
                        <a:buNone/>
                      </a:pPr>
                      <a:r>
                        <a:rPr lang="zh-CN" altLang="en-US" sz="1200"/>
                        <a:t>138dB</a:t>
                      </a:r>
                      <a:endParaRPr lang="zh-CN" altLang="en-US" sz="1200"/>
                    </a:p>
                  </a:txBody>
                  <a:tcPr/>
                </a:tc>
                <a:tc>
                  <a:txBody>
                    <a:bodyPr/>
                    <a:p>
                      <a:pPr algn="ctr">
                        <a:buNone/>
                      </a:pPr>
                      <a:r>
                        <a:rPr lang="zh-CN" altLang="en-US" sz="1200"/>
                        <a:t>心型指向</a:t>
                      </a:r>
                      <a:endParaRPr lang="zh-CN" altLang="en-US" sz="1200"/>
                    </a:p>
                  </a:txBody>
                  <a:tcPr/>
                </a:tc>
                <a:tc>
                  <a:txBody>
                    <a:bodyPr/>
                    <a:p>
                      <a:pPr algn="ctr">
                        <a:buNone/>
                      </a:pPr>
                      <a:r>
                        <a:rPr lang="en-US" altLang="zh-CN" sz="1200"/>
                        <a:t>2</a:t>
                      </a:r>
                      <a:endParaRPr lang="en-US" altLang="zh-CN" sz="1200"/>
                    </a:p>
                  </a:txBody>
                  <a:tcPr/>
                </a:tc>
              </a:tr>
              <a:tr h="458470">
                <a:tc>
                  <a:txBody>
                    <a:bodyPr/>
                    <a:p>
                      <a:pPr algn="ctr">
                        <a:buNone/>
                      </a:pPr>
                      <a:r>
                        <a:rPr lang="zh-CN" altLang="en-US" sz="1200"/>
                        <a:t>侧区补声扬声器</a:t>
                      </a:r>
                      <a:r>
                        <a:rPr lang="zh-CN" altLang="en-US" sz="1200"/>
                        <a:t>组</a:t>
                      </a:r>
                      <a:endParaRPr lang="zh-CN" altLang="en-US" sz="1200"/>
                    </a:p>
                  </a:txBody>
                  <a:tcPr/>
                </a:tc>
                <a:tc>
                  <a:txBody>
                    <a:bodyPr/>
                    <a:p>
                      <a:pPr algn="ctr">
                        <a:buNone/>
                      </a:pPr>
                      <a:r>
                        <a:rPr lang="zh-CN" altLang="en-US" sz="1200">
                          <a:sym typeface="+mn-ea"/>
                        </a:rPr>
                        <a:t>(-10dB)：67Hz-20KHz</a:t>
                      </a:r>
                      <a:endParaRPr lang="zh-CN" altLang="en-US" sz="1200">
                        <a:sym typeface="+mn-ea"/>
                      </a:endParaRPr>
                    </a:p>
                  </a:txBody>
                  <a:tcPr/>
                </a:tc>
                <a:tc>
                  <a:txBody>
                    <a:bodyPr/>
                    <a:p>
                      <a:pPr algn="ctr">
                        <a:buNone/>
                      </a:pPr>
                      <a:r>
                        <a:rPr lang="zh-CN" altLang="en-US" sz="1200"/>
                        <a:t>137dB</a:t>
                      </a:r>
                      <a:endParaRPr lang="zh-CN" altLang="en-US" sz="1200"/>
                    </a:p>
                  </a:txBody>
                  <a:tcPr/>
                </a:tc>
                <a:tc>
                  <a:txBody>
                    <a:bodyPr/>
                    <a:p>
                      <a:pPr algn="ctr">
                        <a:buNone/>
                      </a:pPr>
                      <a:r>
                        <a:rPr lang="zh-CN" altLang="en-US" sz="1200"/>
                        <a:t>70°/90°/110°×30°</a:t>
                      </a:r>
                      <a:endParaRPr lang="zh-CN" altLang="en-US" sz="1200"/>
                    </a:p>
                  </a:txBody>
                  <a:tcPr/>
                </a:tc>
                <a:tc>
                  <a:txBody>
                    <a:bodyPr/>
                    <a:p>
                      <a:pPr algn="ctr">
                        <a:buNone/>
                      </a:pPr>
                      <a:r>
                        <a:rPr lang="en-US" altLang="zh-CN" sz="1200"/>
                        <a:t>4</a:t>
                      </a:r>
                      <a:endParaRPr lang="en-US" altLang="zh-CN" sz="1200"/>
                    </a:p>
                  </a:txBody>
                  <a:tcPr/>
                </a:tc>
              </a:tr>
              <a:tr h="457835">
                <a:tc>
                  <a:txBody>
                    <a:bodyPr/>
                    <a:p>
                      <a:pPr algn="ctr">
                        <a:buNone/>
                      </a:pPr>
                      <a:r>
                        <a:rPr lang="zh-CN" altLang="en-US" sz="1200"/>
                        <a:t>固定返送扬声器</a:t>
                      </a:r>
                      <a:r>
                        <a:rPr lang="zh-CN" altLang="en-US" sz="1200"/>
                        <a:t>组</a:t>
                      </a:r>
                      <a:endParaRPr lang="zh-CN" altLang="en-US" sz="1200"/>
                    </a:p>
                  </a:txBody>
                  <a:tcPr/>
                </a:tc>
                <a:tc>
                  <a:txBody>
                    <a:bodyPr/>
                    <a:p>
                      <a:pPr algn="ctr">
                        <a:buNone/>
                      </a:pPr>
                      <a:r>
                        <a:rPr lang="zh-CN" altLang="en-US" sz="1200">
                          <a:sym typeface="+mn-ea"/>
                        </a:rPr>
                        <a:t>(-10dB)：59Hz-20KHz</a:t>
                      </a:r>
                      <a:endParaRPr lang="zh-CN" altLang="en-US" sz="1200">
                        <a:sym typeface="+mn-ea"/>
                      </a:endParaRPr>
                    </a:p>
                  </a:txBody>
                  <a:tcPr/>
                </a:tc>
                <a:tc>
                  <a:txBody>
                    <a:bodyPr/>
                    <a:p>
                      <a:pPr algn="ctr">
                        <a:buNone/>
                      </a:pPr>
                      <a:r>
                        <a:rPr lang="zh-CN" altLang="en-US" sz="1200"/>
                        <a:t>136dB</a:t>
                      </a:r>
                      <a:endParaRPr lang="zh-CN" altLang="en-US" sz="1200"/>
                    </a:p>
                  </a:txBody>
                  <a:tcPr/>
                </a:tc>
                <a:tc>
                  <a:txBody>
                    <a:bodyPr/>
                    <a:p>
                      <a:pPr algn="ctr">
                        <a:buNone/>
                      </a:pPr>
                      <a:r>
                        <a:rPr lang="zh-CN" altLang="en-US" sz="1200"/>
                        <a:t>60°×90°</a:t>
                      </a:r>
                      <a:endParaRPr lang="zh-CN" altLang="en-US" sz="1200"/>
                    </a:p>
                  </a:txBody>
                  <a:tcPr/>
                </a:tc>
                <a:tc>
                  <a:txBody>
                    <a:bodyPr/>
                    <a:p>
                      <a:pPr algn="ctr">
                        <a:buNone/>
                      </a:pPr>
                      <a:r>
                        <a:rPr lang="en-US" altLang="zh-CN" sz="1200"/>
                        <a:t>2</a:t>
                      </a:r>
                      <a:endParaRPr lang="en-US" altLang="zh-CN" sz="1200"/>
                    </a:p>
                  </a:txBody>
                  <a:tcPr/>
                </a:tc>
              </a:tr>
              <a:tr h="458470">
                <a:tc>
                  <a:txBody>
                    <a:bodyPr/>
                    <a:p>
                      <a:pPr algn="ctr">
                        <a:buNone/>
                      </a:pPr>
                      <a:r>
                        <a:rPr lang="zh-CN" altLang="en-US" sz="1200"/>
                        <a:t>流动返送扬声器</a:t>
                      </a:r>
                      <a:r>
                        <a:rPr lang="zh-CN" altLang="en-US" sz="1200"/>
                        <a:t>组</a:t>
                      </a:r>
                      <a:endParaRPr lang="zh-CN" altLang="en-US" sz="1200"/>
                    </a:p>
                  </a:txBody>
                  <a:tcPr/>
                </a:tc>
                <a:tc>
                  <a:txBody>
                    <a:bodyPr/>
                    <a:p>
                      <a:pPr algn="ctr">
                        <a:buNone/>
                      </a:pPr>
                      <a:r>
                        <a:rPr lang="zh-CN" altLang="en-US" sz="1200">
                          <a:sym typeface="+mn-ea"/>
                        </a:rPr>
                        <a:t>(-10dB)：59Hz-20KHz</a:t>
                      </a:r>
                      <a:endParaRPr lang="zh-CN" altLang="en-US" sz="1200">
                        <a:sym typeface="+mn-ea"/>
                      </a:endParaRPr>
                    </a:p>
                  </a:txBody>
                  <a:tcPr/>
                </a:tc>
                <a:tc>
                  <a:txBody>
                    <a:bodyPr/>
                    <a:p>
                      <a:pPr algn="ctr">
                        <a:buNone/>
                      </a:pPr>
                      <a:r>
                        <a:rPr lang="zh-CN" altLang="en-US" sz="1200"/>
                        <a:t>136dB</a:t>
                      </a:r>
                      <a:endParaRPr lang="zh-CN" altLang="en-US" sz="1200"/>
                    </a:p>
                  </a:txBody>
                  <a:tcPr/>
                </a:tc>
                <a:tc>
                  <a:txBody>
                    <a:bodyPr/>
                    <a:p>
                      <a:pPr algn="ctr">
                        <a:buNone/>
                      </a:pPr>
                      <a:r>
                        <a:rPr lang="zh-CN" altLang="en-US" sz="1200"/>
                        <a:t>60°×90°</a:t>
                      </a:r>
                      <a:endParaRPr lang="zh-CN" altLang="en-US" sz="1200"/>
                    </a:p>
                  </a:txBody>
                  <a:tcPr/>
                </a:tc>
                <a:tc>
                  <a:txBody>
                    <a:bodyPr/>
                    <a:p>
                      <a:pPr algn="ctr">
                        <a:buNone/>
                      </a:pPr>
                      <a:r>
                        <a:rPr lang="en-US" altLang="zh-CN" sz="1200"/>
                        <a:t>4</a:t>
                      </a:r>
                      <a:endParaRPr lang="en-US" altLang="zh-CN" sz="1200"/>
                    </a:p>
                  </a:txBody>
                  <a:tcPr/>
                </a:tc>
              </a:tr>
              <a:tr h="458470">
                <a:tc>
                  <a:txBody>
                    <a:bodyPr/>
                    <a:p>
                      <a:pPr algn="ctr">
                        <a:buNone/>
                      </a:pPr>
                      <a:r>
                        <a:rPr lang="zh-CN" altLang="en-US" sz="1200"/>
                        <a:t>台唇扬声器</a:t>
                      </a:r>
                      <a:r>
                        <a:rPr lang="zh-CN" altLang="en-US" sz="1200"/>
                        <a:t>组</a:t>
                      </a:r>
                      <a:endParaRPr lang="zh-CN" altLang="en-US" sz="1200"/>
                    </a:p>
                  </a:txBody>
                  <a:tcPr/>
                </a:tc>
                <a:tc>
                  <a:txBody>
                    <a:bodyPr/>
                    <a:p>
                      <a:pPr algn="ctr">
                        <a:buNone/>
                      </a:pPr>
                      <a:r>
                        <a:rPr lang="en-US" altLang="zh-CN" sz="1200">
                          <a:sym typeface="+mn-ea"/>
                        </a:rPr>
                        <a:t>(-10dB)</a:t>
                      </a:r>
                      <a:r>
                        <a:rPr lang="zh-CN" altLang="en-US" sz="1200">
                          <a:sym typeface="+mn-ea"/>
                        </a:rPr>
                        <a:t>：</a:t>
                      </a:r>
                      <a:r>
                        <a:rPr lang="en-US" altLang="zh-CN" sz="1200">
                          <a:sym typeface="+mn-ea"/>
                        </a:rPr>
                        <a:t>95Hz-20KHz</a:t>
                      </a:r>
                      <a:endParaRPr lang="en-US" altLang="zh-CN" sz="1200">
                        <a:sym typeface="+mn-ea"/>
                      </a:endParaRPr>
                    </a:p>
                  </a:txBody>
                  <a:tcPr/>
                </a:tc>
                <a:tc>
                  <a:txBody>
                    <a:bodyPr/>
                    <a:p>
                      <a:pPr algn="ctr">
                        <a:buNone/>
                      </a:pPr>
                      <a:r>
                        <a:rPr lang="en-US" altLang="zh-CN" sz="1200"/>
                        <a:t>121dB</a:t>
                      </a:r>
                      <a:endParaRPr lang="en-US" altLang="zh-CN" sz="1200"/>
                    </a:p>
                  </a:txBody>
                  <a:tcPr/>
                </a:tc>
                <a:tc>
                  <a:txBody>
                    <a:bodyPr/>
                    <a:p>
                      <a:pPr algn="ctr">
                        <a:buNone/>
                      </a:pPr>
                      <a:r>
                        <a:rPr lang="en-US" altLang="zh-CN" sz="1200"/>
                        <a:t>110</a:t>
                      </a:r>
                      <a:r>
                        <a:rPr lang="en-US" altLang="en-US" sz="1200"/>
                        <a:t>°</a:t>
                      </a:r>
                      <a:r>
                        <a:rPr lang="en-US" altLang="en-US" sz="1200"/>
                        <a:t>×</a:t>
                      </a:r>
                      <a:r>
                        <a:rPr lang="en-US" altLang="zh-CN" sz="1200"/>
                        <a:t>110</a:t>
                      </a:r>
                      <a:r>
                        <a:rPr lang="en-US" altLang="en-US" sz="1200"/>
                        <a:t>°</a:t>
                      </a:r>
                      <a:endParaRPr lang="en-US" altLang="en-US" sz="1200"/>
                    </a:p>
                  </a:txBody>
                  <a:tcPr/>
                </a:tc>
                <a:tc>
                  <a:txBody>
                    <a:bodyPr/>
                    <a:p>
                      <a:pPr algn="ctr">
                        <a:buNone/>
                      </a:pPr>
                      <a:r>
                        <a:rPr lang="en-US" altLang="zh-CN" sz="1200"/>
                        <a:t>6</a:t>
                      </a:r>
                      <a:endParaRPr lang="en-US" altLang="zh-CN" sz="1200"/>
                    </a:p>
                  </a:txBody>
                  <a:tcPr/>
                </a:tc>
              </a:tr>
            </a:tbl>
          </a:graphicData>
        </a:graphic>
      </p:graphicFrame>
    </p:spTree>
    <p:custDataLst>
      <p:tags r:id="rId2"/>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1.4、EASE声场模拟计算效果图</a:t>
            </a:r>
            <a:endParaRPr lang="zh-CN" altLang="en-US"/>
          </a:p>
        </p:txBody>
      </p:sp>
      <p:sp>
        <p:nvSpPr>
          <p:cNvPr id="3" name="内容占位符 2"/>
          <p:cNvSpPr>
            <a:spLocks noGrp="1"/>
          </p:cNvSpPr>
          <p:nvPr>
            <p:ph idx="1"/>
          </p:nvPr>
        </p:nvSpPr>
        <p:spPr/>
        <p:txBody>
          <a:bodyPr/>
          <a:p>
            <a:r>
              <a:rPr lang="zh-CN" altLang="en-US"/>
              <a:t>声场模拟计算采用宽带粉红噪声：</a:t>
            </a:r>
            <a:endParaRPr lang="zh-CN" altLang="en-US"/>
          </a:p>
          <a:p>
            <a:endParaRPr lang="zh-CN" altLang="en-US"/>
          </a:p>
          <a:p>
            <a:endParaRPr lang="zh-CN" altLang="en-US"/>
          </a:p>
          <a:p>
            <a:endParaRPr lang="zh-CN" altLang="en-US"/>
          </a:p>
          <a:p>
            <a:endParaRPr lang="zh-CN" altLang="en-US"/>
          </a:p>
          <a:p>
            <a:r>
              <a:rPr lang="zh-CN" altLang="en-US"/>
              <a:t>扩声系统语言传输指数STIPa分别设置为男声源及女声源进行计算：</a:t>
            </a:r>
            <a:endParaRPr lang="zh-CN" altLang="en-US"/>
          </a:p>
        </p:txBody>
      </p:sp>
      <p:pic>
        <p:nvPicPr>
          <p:cNvPr id="4" name="图片 -2147482450"/>
          <p:cNvPicPr>
            <a:picLocks noChangeAspect="1"/>
          </p:cNvPicPr>
          <p:nvPr/>
        </p:nvPicPr>
        <p:blipFill>
          <a:blip r:embed="rId1"/>
          <a:stretch>
            <a:fillRect/>
          </a:stretch>
        </p:blipFill>
        <p:spPr>
          <a:xfrm>
            <a:off x="4300538" y="2143443"/>
            <a:ext cx="3590925" cy="1762125"/>
          </a:xfrm>
          <a:prstGeom prst="rect">
            <a:avLst/>
          </a:prstGeom>
          <a:noFill/>
          <a:ln w="9525">
            <a:noFill/>
          </a:ln>
        </p:spPr>
      </p:pic>
      <p:pic>
        <p:nvPicPr>
          <p:cNvPr id="5" name="图片 73"/>
          <p:cNvPicPr>
            <a:picLocks noChangeAspect="1"/>
          </p:cNvPicPr>
          <p:nvPr/>
        </p:nvPicPr>
        <p:blipFill>
          <a:blip r:embed="rId2"/>
          <a:stretch>
            <a:fillRect/>
          </a:stretch>
        </p:blipFill>
        <p:spPr>
          <a:xfrm>
            <a:off x="4295140" y="4735513"/>
            <a:ext cx="3596640" cy="1424305"/>
          </a:xfrm>
          <a:prstGeom prst="rect">
            <a:avLst/>
          </a:prstGeom>
          <a:noFill/>
          <a:ln w="9525">
            <a:noFill/>
          </a:ln>
        </p:spPr>
      </p:pic>
    </p:spTree>
    <p:custDataLst>
      <p:tags r:id="rId3"/>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ISCONTENTSTITLE" val="0"/>
  <p:tag name="KSO_WM_UNIT_ISNUMDGMTITLE" val="0"/>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081_1*a*1"/>
  <p:tag name="KSO_WM_TEMPLATE_CATEGORY" val="custom"/>
  <p:tag name="KSO_WM_TEMPLATE_INDEX" val="20205081"/>
  <p:tag name="KSO_WM_UNIT_LAYERLEVEL" val="1"/>
  <p:tag name="KSO_WM_TAG_VERSION" val="1.0"/>
  <p:tag name="KSO_WM_BEAUTIFY_FLAG" val="#wm#"/>
</p:tagLst>
</file>

<file path=ppt/tags/tag64.xml><?xml version="1.0" encoding="utf-8"?>
<p:tagLst xmlns:p="http://schemas.openxmlformats.org/presentationml/2006/main">
  <p:tag name="KSO_WM_UNIT_ISCONTENTSTITLE" val="0"/>
  <p:tag name="KSO_WM_UNIT_ISNUMDGMTITLE" val="0"/>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6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TABLE_ENDDRAG_ORIGIN_RECT" val="671*132"/>
  <p:tag name="TABLE_ENDDRAG_RECT" val="144*167*671*132"/>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KSO_WM_BEAUTIFY_FLAG" val="#wm#"/>
  <p:tag name="KSO_WM_TEMPLATE_CATEGORY" val="custom"/>
  <p:tag name="KSO_WM_TEMPLATE_INDEX" val="20205081"/>
</p:tagLst>
</file>

<file path=ppt/tags/tag72.xml><?xml version="1.0" encoding="utf-8"?>
<p:tagLst xmlns:p="http://schemas.openxmlformats.org/presentationml/2006/main">
  <p:tag name="KSO_WM_BEAUTIFY_FLAG" val="#wm#"/>
  <p:tag name="KSO_WM_TEMPLATE_CATEGORY" val="custom"/>
  <p:tag name="KSO_WM_TEMPLATE_INDEX" val="20205081"/>
</p:tagLst>
</file>

<file path=ppt/tags/tag73.xml><?xml version="1.0" encoding="utf-8"?>
<p:tagLst xmlns:p="http://schemas.openxmlformats.org/presentationml/2006/main">
  <p:tag name="TABLE_ENDDRAG_ORIGIN_RECT" val="627*277"/>
  <p:tag name="TABLE_ENDDRAG_RECT" val="144*109*627*277"/>
</p:tagLst>
</file>

<file path=ppt/tags/tag74.xml><?xml version="1.0" encoding="utf-8"?>
<p:tagLst xmlns:p="http://schemas.openxmlformats.org/presentationml/2006/main">
  <p:tag name="KSO_WM_BEAUTIFY_FLAG" val="#wm#"/>
  <p:tag name="KSO_WM_TEMPLATE_CATEGORY" val="custom"/>
  <p:tag name="KSO_WM_TEMPLATE_INDEX" val="20205081"/>
</p:tagLst>
</file>

<file path=ppt/tags/tag75.xml><?xml version="1.0" encoding="utf-8"?>
<p:tagLst xmlns:p="http://schemas.openxmlformats.org/presentationml/2006/main">
  <p:tag name="KSO_WM_BEAUTIFY_FLAG" val="#wm#"/>
  <p:tag name="KSO_WM_TEMPLATE_CATEGORY" val="custom"/>
  <p:tag name="KSO_WM_TEMPLATE_INDEX" val="20205081"/>
</p:tagLst>
</file>

<file path=ppt/tags/tag76.xml><?xml version="1.0" encoding="utf-8"?>
<p:tagLst xmlns:p="http://schemas.openxmlformats.org/presentationml/2006/main">
  <p:tag name="KSO_WM_BEAUTIFY_FLAG" val="#wm#"/>
  <p:tag name="KSO_WM_TEMPLATE_CATEGORY" val="custom"/>
  <p:tag name="KSO_WM_TEMPLATE_INDEX" val="20205081"/>
</p:tagLst>
</file>

<file path=ppt/tags/tag77.xml><?xml version="1.0" encoding="utf-8"?>
<p:tagLst xmlns:p="http://schemas.openxmlformats.org/presentationml/2006/main">
  <p:tag name="KSO_WM_BEAUTIFY_FLAG" val="#wm#"/>
  <p:tag name="KSO_WM_TEMPLATE_CATEGORY" val="custom"/>
  <p:tag name="KSO_WM_TEMPLATE_INDEX" val="20205081"/>
</p:tagLst>
</file>

<file path=ppt/tags/tag78.xml><?xml version="1.0" encoding="utf-8"?>
<p:tagLst xmlns:p="http://schemas.openxmlformats.org/presentationml/2006/main">
  <p:tag name="KSO_WM_BEAUTIFY_FLAG" val="#wm#"/>
  <p:tag name="KSO_WM_TEMPLATE_CATEGORY" val="custom"/>
  <p:tag name="KSO_WM_TEMPLATE_INDEX" val="20205081"/>
</p:tagLst>
</file>

<file path=ppt/tags/tag79.xml><?xml version="1.0" encoding="utf-8"?>
<p:tagLst xmlns:p="http://schemas.openxmlformats.org/presentationml/2006/main">
  <p:tag name="KSO_WM_BEAUTIFY_FLAG" val="#wm#"/>
  <p:tag name="KSO_WM_TEMPLATE_CATEGORY" val="custom"/>
  <p:tag name="KSO_WM_TEMPLATE_INDEX" val="2020508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BEAUTIFY_FLAG" val="#wm#"/>
  <p:tag name="KSO_WM_TEMPLATE_CATEGORY" val="custom"/>
  <p:tag name="KSO_WM_TEMPLATE_INDEX" val="20205081"/>
</p:tagLst>
</file>

<file path=ppt/tags/tag81.xml><?xml version="1.0" encoding="utf-8"?>
<p:tagLst xmlns:p="http://schemas.openxmlformats.org/presentationml/2006/main">
  <p:tag name="KSO_WM_BEAUTIFY_FLAG" val="#wm#"/>
  <p:tag name="KSO_WM_TEMPLATE_CATEGORY" val="custom"/>
  <p:tag name="KSO_WM_TEMPLATE_INDEX" val="20205081"/>
</p:tagLst>
</file>

<file path=ppt/tags/tag82.xml><?xml version="1.0" encoding="utf-8"?>
<p:tagLst xmlns:p="http://schemas.openxmlformats.org/presentationml/2006/main">
  <p:tag name="KSO_WM_BEAUTIFY_FLAG" val="#wm#"/>
  <p:tag name="KSO_WM_TEMPLATE_CATEGORY" val="custom"/>
  <p:tag name="KSO_WM_TEMPLATE_INDEX" val="20205081"/>
</p:tagLst>
</file>

<file path=ppt/tags/tag83.xml><?xml version="1.0" encoding="utf-8"?>
<p:tagLst xmlns:p="http://schemas.openxmlformats.org/presentationml/2006/main">
  <p:tag name="KSO_WM_BEAUTIFY_FLAG" val="#wm#"/>
  <p:tag name="KSO_WM_TEMPLATE_CATEGORY" val="custom"/>
  <p:tag name="KSO_WM_TEMPLATE_INDEX" val="20205081"/>
</p:tagLst>
</file>

<file path=ppt/tags/tag84.xml><?xml version="1.0" encoding="utf-8"?>
<p:tagLst xmlns:p="http://schemas.openxmlformats.org/presentationml/2006/main">
  <p:tag name="KSO_WM_BEAUTIFY_FLAG" val="#wm#"/>
  <p:tag name="KSO_WM_TEMPLATE_CATEGORY" val="custom"/>
  <p:tag name="KSO_WM_TEMPLATE_INDEX" val="20205081"/>
</p:tagLst>
</file>

<file path=ppt/tags/tag85.xml><?xml version="1.0" encoding="utf-8"?>
<p:tagLst xmlns:p="http://schemas.openxmlformats.org/presentationml/2006/main">
  <p:tag name="KSO_WM_BEAUTIFY_FLAG" val="#wm#"/>
  <p:tag name="KSO_WM_TEMPLATE_CATEGORY" val="custom"/>
  <p:tag name="KSO_WM_TEMPLATE_INDEX" val="20205081"/>
</p:tagLst>
</file>

<file path=ppt/tags/tag86.xml><?xml version="1.0" encoding="utf-8"?>
<p:tagLst xmlns:p="http://schemas.openxmlformats.org/presentationml/2006/main">
  <p:tag name="KSO_WM_BEAUTIFY_FLAG" val="#wm#"/>
  <p:tag name="KSO_WM_TEMPLATE_CATEGORY" val="custom"/>
  <p:tag name="KSO_WM_TEMPLATE_INDEX" val="20205081"/>
</p:tagLst>
</file>

<file path=ppt/tags/tag87.xml><?xml version="1.0" encoding="utf-8"?>
<p:tagLst xmlns:p="http://schemas.openxmlformats.org/presentationml/2006/main">
  <p:tag name="KSO_WM_BEAUTIFY_FLAG" val="#wm#"/>
  <p:tag name="KSO_WM_TEMPLATE_CATEGORY" val="custom"/>
  <p:tag name="KSO_WM_TEMPLATE_INDEX" val="20205081"/>
</p:tagLst>
</file>

<file path=ppt/tags/tag88.xml><?xml version="1.0" encoding="utf-8"?>
<p:tagLst xmlns:p="http://schemas.openxmlformats.org/presentationml/2006/main">
  <p:tag name="KSO_WM_BEAUTIFY_FLAG" val="#wm#"/>
  <p:tag name="KSO_WM_TEMPLATE_CATEGORY" val="custom"/>
  <p:tag name="KSO_WM_TEMPLATE_INDEX" val="20205081"/>
</p:tagLst>
</file>

<file path=ppt/tags/tag89.xml><?xml version="1.0" encoding="utf-8"?>
<p:tagLst xmlns:p="http://schemas.openxmlformats.org/presentationml/2006/main">
  <p:tag name="KSO_WM_BEAUTIFY_FLAG" val="#wm#"/>
  <p:tag name="KSO_WM_TEMPLATE_CATEGORY" val="custom"/>
  <p:tag name="KSO_WM_TEMPLATE_INDEX" val="2020508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BEAUTIFY_FLAG" val="#wm#"/>
  <p:tag name="KSO_WM_TEMPLATE_CATEGORY" val="custom"/>
  <p:tag name="KSO_WM_TEMPLATE_INDEX" val="20205081"/>
</p:tagLst>
</file>

<file path=ppt/tags/tag91.xml><?xml version="1.0" encoding="utf-8"?>
<p:tagLst xmlns:p="http://schemas.openxmlformats.org/presentationml/2006/main">
  <p:tag name="KSO_WM_BEAUTIFY_FLAG" val="#wm#"/>
  <p:tag name="KSO_WM_TEMPLATE_CATEGORY" val="custom"/>
  <p:tag name="KSO_WM_TEMPLATE_INDEX" val="20205081"/>
</p:tagLst>
</file>

<file path=ppt/tags/tag92.xml><?xml version="1.0" encoding="utf-8"?>
<p:tagLst xmlns:p="http://schemas.openxmlformats.org/presentationml/2006/main">
  <p:tag name="KSO_WM_BEAUTIFY_FLAG" val="#wm#"/>
  <p:tag name="KSO_WM_TEMPLATE_CATEGORY" val="custom"/>
  <p:tag name="KSO_WM_TEMPLATE_INDEX" val="20205081"/>
</p:tagLst>
</file>

<file path=ppt/tags/tag93.xml><?xml version="1.0" encoding="utf-8"?>
<p:tagLst xmlns:p="http://schemas.openxmlformats.org/presentationml/2006/main">
  <p:tag name="KSO_WM_BEAUTIFY_FLAG" val="#wm#"/>
  <p:tag name="KSO_WM_TEMPLATE_CATEGORY" val="custom"/>
  <p:tag name="KSO_WM_TEMPLATE_INDEX" val="20205081"/>
</p:tagLst>
</file>

<file path=ppt/tags/tag94.xml><?xml version="1.0" encoding="utf-8"?>
<p:tagLst xmlns:p="http://schemas.openxmlformats.org/presentationml/2006/main">
  <p:tag name="KSO_WM_BEAUTIFY_FLAG" val="#wm#"/>
  <p:tag name="KSO_WM_TEMPLATE_CATEGORY" val="custom"/>
  <p:tag name="KSO_WM_TEMPLATE_INDEX" val="20205081"/>
</p:tagLst>
</file>

<file path=ppt/tags/tag95.xml><?xml version="1.0" encoding="utf-8"?>
<p:tagLst xmlns:p="http://schemas.openxmlformats.org/presentationml/2006/main">
  <p:tag name="KSO_WM_BEAUTIFY_FLAG" val="#wm#"/>
  <p:tag name="KSO_WM_TEMPLATE_CATEGORY" val="custom"/>
  <p:tag name="KSO_WM_TEMPLATE_INDEX" val="20205081"/>
</p:tagLst>
</file>

<file path=ppt/tags/tag96.xml><?xml version="1.0" encoding="utf-8"?>
<p:tagLst xmlns:p="http://schemas.openxmlformats.org/presentationml/2006/main">
  <p:tag name="KSO_WM_BEAUTIFY_FLAG" val="#wm#"/>
  <p:tag name="KSO_WM_TEMPLATE_CATEGORY" val="custom"/>
  <p:tag name="KSO_WM_TEMPLATE_INDEX" val="20205081"/>
</p:tagLst>
</file>

<file path=ppt/tags/tag97.xml><?xml version="1.0" encoding="utf-8"?>
<p:tagLst xmlns:p="http://schemas.openxmlformats.org/presentationml/2006/main">
  <p:tag name="KSO_WM_BEAUTIFY_FLAG" val="#wm#"/>
  <p:tag name="KSO_WM_TEMPLATE_CATEGORY" val="custom"/>
  <p:tag name="KSO_WM_TEMPLATE_INDEX" val="20205081"/>
</p:tagLst>
</file>

<file path=ppt/tags/tag98.xml><?xml version="1.0" encoding="utf-8"?>
<p:tagLst xmlns:p="http://schemas.openxmlformats.org/presentationml/2006/main">
  <p:tag name="KSO_WM_BEAUTIFY_FLAG" val="#wm#"/>
  <p:tag name="KSO_WM_TEMPLATE_CATEGORY" val="custom"/>
  <p:tag name="KSO_WM_TEMPLATE_INDEX" val="20205081"/>
</p:tagLst>
</file>

<file path=ppt/tags/tag99.xml><?xml version="1.0" encoding="utf-8"?>
<p:tagLst xmlns:p="http://schemas.openxmlformats.org/presentationml/2006/main">
  <p:tag name="commondata" val="eyJoZGlkIjoiMzczMjRlYTc3ZTk1NDE2NTE2NDY1MzUwOTZhMWY1MDEifQ=="/>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2812</Words>
  <Application>WPS 演示</Application>
  <PresentationFormat>宽屏</PresentationFormat>
  <Paragraphs>363</Paragraphs>
  <Slides>32</Slides>
  <Notes>4</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32</vt:i4>
      </vt:variant>
    </vt:vector>
  </HeadingPairs>
  <TitlesOfParts>
    <vt:vector size="40" baseType="lpstr">
      <vt:lpstr>Arial</vt:lpstr>
      <vt:lpstr>宋体</vt:lpstr>
      <vt:lpstr>Wingdings</vt:lpstr>
      <vt:lpstr>Wingdings</vt:lpstr>
      <vt:lpstr>微软雅黑</vt:lpstr>
      <vt:lpstr>Arial Unicode MS</vt:lpstr>
      <vt:lpstr>Calibri</vt:lpstr>
      <vt:lpstr>WPS</vt:lpstr>
      <vt:lpstr>EASE扩声模拟报告  </vt:lpstr>
      <vt:lpstr>音乐排练厅EASE分析</vt:lpstr>
      <vt:lpstr>1.1、EASE模型数据</vt:lpstr>
      <vt:lpstr>PowerPoint 演示文稿</vt:lpstr>
      <vt:lpstr>1.2、声学设计依据</vt:lpstr>
      <vt:lpstr>PowerPoint 演示文稿</vt:lpstr>
      <vt:lpstr>1.3、扬声器配置</vt:lpstr>
      <vt:lpstr>音乐排练厅扬声器配置：</vt:lpstr>
      <vt:lpstr>1.4、EASE声场模拟计算效果图</vt:lpstr>
      <vt:lpstr>1.4.1、音乐排练厅总声压级（Total SPL）</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1.4.2、扩声系统语言传递指数（STI PA）</vt:lpstr>
      <vt:lpstr>PowerPoint 演示文稿</vt:lpstr>
      <vt:lpstr>PowerPoint 演示文稿</vt:lpstr>
      <vt:lpstr>PowerPoint 演示文稿</vt:lpstr>
      <vt:lpstr>PowerPoint 演示文稿</vt:lpstr>
      <vt:lpstr>1.4.5、EASE声场模拟计算结论</vt:lpstr>
      <vt:lpstr>PowerPoint 演示文稿</vt:lpstr>
      <vt:lpstr>结论：</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陆均桂</cp:lastModifiedBy>
  <cp:revision>184</cp:revision>
  <dcterms:created xsi:type="dcterms:W3CDTF">2019-06-19T02:08:00Z</dcterms:created>
  <dcterms:modified xsi:type="dcterms:W3CDTF">2025-05-19T00:54:29Z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2052-12.1.0.20305</vt:lpwstr>
  </property>
  <property fmtid="{D5CDD505-2E9C-101B-9397-08002B2CF9AE}" pid="3" name="ICV">
    <vt:lpwstr>DA99C439979A4F8F93A9E221736EFD4E_13</vt:lpwstr>
  </property>
</Properties>
</file>