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81" r:id="rId27"/>
    <p:sldId id="286" r:id="rId28"/>
    <p:sldId id="287" r:id="rId29"/>
    <p:sldId id="282" r:id="rId30"/>
    <p:sldId id="283" r:id="rId31"/>
    <p:sldId id="284" r:id="rId32"/>
    <p:sldId id="285" r:id="rId33"/>
    <p:sldId id="342"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99.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pic>
        <p:nvPicPr>
          <p:cNvPr id="5" name="图片 4"/>
          <p:cNvPicPr/>
          <p:nvPr/>
        </p:nvPicPr>
        <p:blipFill>
          <a:blip r:embed="rId2">
            <a:alphaModFix amt="20000"/>
          </a:blip>
          <a:stretch>
            <a:fillRect/>
          </a:stretch>
        </p:blipFill>
        <p:spPr>
          <a:xfrm>
            <a:off x="0" y="0"/>
            <a:ext cx="12192635" cy="6858000"/>
          </a:xfrm>
          <a:prstGeom prst="rect">
            <a:avLst/>
          </a:prstGeom>
        </p:spPr>
      </p:pic>
      <p:sp>
        <p:nvSpPr>
          <p:cNvPr id="2" name="标题 1"/>
          <p:cNvSpPr>
            <a:spLocks noGrp="1"/>
          </p:cNvSpPr>
          <p:nvPr>
            <p:ph type="ctrTitle"/>
            <p:custDataLst>
              <p:tags r:id="rId3"/>
            </p:custDataLst>
          </p:nvPr>
        </p:nvSpPr>
        <p:spPr/>
        <p:txBody>
          <a:bodyPr>
            <a:normAutofit fontScale="90000"/>
          </a:bodyPr>
          <a:p>
            <a:r>
              <a:rPr lang="en-US" altLang="zh-CN" sz="8000">
                <a:solidFill>
                  <a:srgbClr val="FF0000"/>
                </a:solidFill>
              </a:rPr>
              <a:t>EASE</a:t>
            </a:r>
            <a:r>
              <a:rPr lang="zh-CN" altLang="en-US" sz="8000">
                <a:solidFill>
                  <a:schemeClr val="tx1"/>
                </a:solidFill>
              </a:rPr>
              <a:t>扩声模拟报告</a:t>
            </a:r>
            <a:br>
              <a:rPr lang="zh-CN" altLang="en-US">
                <a:solidFill>
                  <a:schemeClr val="bg1"/>
                </a:solidFill>
              </a:rPr>
            </a:br>
            <a:br>
              <a:rPr lang="zh-CN" altLang="en-US">
                <a:solidFill>
                  <a:schemeClr val="bg1"/>
                </a:solidFill>
              </a:rPr>
            </a:br>
            <a:endParaRPr lang="zh-CN" altLang="en-US">
              <a:solidFill>
                <a:schemeClr val="bg1"/>
              </a:solidFill>
            </a:endParaRPr>
          </a:p>
        </p:txBody>
      </p:sp>
      <p:sp>
        <p:nvSpPr>
          <p:cNvPr id="3" name="副标题 2"/>
          <p:cNvSpPr>
            <a:spLocks noGrp="1"/>
          </p:cNvSpPr>
          <p:nvPr>
            <p:ph type="subTitle" idx="1"/>
            <p:custDataLst>
              <p:tags r:id="rId4"/>
            </p:custDataLst>
          </p:nvPr>
        </p:nvSpPr>
        <p:spPr>
          <a:xfrm>
            <a:off x="1268730" y="2788285"/>
            <a:ext cx="10177780" cy="1838960"/>
          </a:xfrm>
        </p:spPr>
        <p:txBody>
          <a:bodyPr/>
          <a:p>
            <a:r>
              <a:rPr lang="zh-CN" altLang="zh-CN">
                <a:solidFill>
                  <a:schemeClr val="tx1"/>
                </a:solidFill>
                <a:sym typeface="+mn-ea"/>
              </a:rPr>
              <a:t>项目名称：广西艺术学院民族艺术教育教学综合楼提升工程设计项目</a:t>
            </a:r>
            <a:endParaRPr lang="zh-CN" altLang="zh-CN">
              <a:solidFill>
                <a:schemeClr val="tx1"/>
              </a:solidFill>
              <a:sym typeface="+mn-ea"/>
            </a:endParaRPr>
          </a:p>
          <a:p>
            <a:r>
              <a:rPr lang="en-US" altLang="zh-CN">
                <a:solidFill>
                  <a:schemeClr val="tx1"/>
                </a:solidFill>
                <a:sym typeface="+mn-ea"/>
              </a:rPr>
              <a:t>--</a:t>
            </a:r>
            <a:r>
              <a:rPr lang="zh-CN" altLang="en-US">
                <a:solidFill>
                  <a:schemeClr val="tx1"/>
                </a:solidFill>
                <a:sym typeface="+mn-ea"/>
              </a:rPr>
              <a:t>音乐舞蹈演出厅</a:t>
            </a:r>
            <a:endParaRPr lang="zh-CN" altLang="en-US">
              <a:solidFill>
                <a:schemeClr val="tx1"/>
              </a:solidFill>
              <a:sym typeface="+mn-ea"/>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1.4.1、音乐舞蹈演出</a:t>
            </a:r>
            <a:r>
              <a:rPr lang="zh-CN" altLang="en-US"/>
              <a:t>厅总声压级（</a:t>
            </a:r>
            <a:r>
              <a:rPr lang="en-US" altLang="zh-CN"/>
              <a:t>Total</a:t>
            </a:r>
            <a:r>
              <a:rPr lang="zh-CN" altLang="en-US"/>
              <a:t> SPL）</a:t>
            </a:r>
            <a:endParaRPr lang="zh-CN" altLang="en-US"/>
          </a:p>
        </p:txBody>
      </p:sp>
      <p:sp>
        <p:nvSpPr>
          <p:cNvPr id="3" name="内容占位符 2"/>
          <p:cNvSpPr>
            <a:spLocks noGrp="1"/>
          </p:cNvSpPr>
          <p:nvPr>
            <p:ph idx="1"/>
          </p:nvPr>
        </p:nvSpPr>
        <p:spPr/>
        <p:txBody>
          <a:bodyPr/>
          <a:p>
            <a:pPr marL="0" indent="0">
              <a:buNone/>
            </a:pPr>
            <a:r>
              <a:rPr lang="zh-CN" altLang="en-US" b="1"/>
              <a:t>计算时开启：左</a:t>
            </a:r>
            <a:r>
              <a:rPr lang="en-US" altLang="zh-CN" b="1"/>
              <a:t>/</a:t>
            </a:r>
            <a:r>
              <a:rPr lang="zh-CN" altLang="en-US" b="1"/>
              <a:t>中</a:t>
            </a:r>
            <a:r>
              <a:rPr lang="en-US" altLang="zh-CN" b="1"/>
              <a:t>/</a:t>
            </a:r>
            <a:r>
              <a:rPr lang="zh-CN" altLang="en-US" b="1"/>
              <a:t>右线阵列声道、拉声像，超低频、台唇、挑台</a:t>
            </a:r>
            <a:r>
              <a:rPr lang="zh-CN" altLang="en-US" b="1"/>
              <a:t>扬声器。</a:t>
            </a:r>
            <a:endParaRPr lang="zh-CN" altLang="en-US" b="1"/>
          </a:p>
          <a:p>
            <a:pPr marL="0" indent="0">
              <a:buNone/>
            </a:pPr>
            <a:r>
              <a:rPr lang="zh-CN" altLang="en-US" b="1"/>
              <a:t>左</a:t>
            </a:r>
            <a:r>
              <a:rPr lang="en-US" altLang="zh-CN" b="1"/>
              <a:t>/</a:t>
            </a:r>
            <a:r>
              <a:rPr lang="zh-CN" altLang="en-US" b="1"/>
              <a:t>中</a:t>
            </a:r>
            <a:r>
              <a:rPr lang="en-US" altLang="zh-CN" b="1"/>
              <a:t>/</a:t>
            </a:r>
            <a:r>
              <a:rPr lang="zh-CN" altLang="en-US" b="1"/>
              <a:t>右声道125Hz—8000Hz总直达声压级：</a:t>
            </a:r>
            <a:endParaRPr lang="zh-CN" altLang="en-US" b="1"/>
          </a:p>
          <a:p>
            <a:endParaRPr lang="zh-CN" altLang="en-US"/>
          </a:p>
          <a:p>
            <a:pPr marL="0" indent="0">
              <a:buNone/>
            </a:pPr>
            <a:r>
              <a:rPr lang="en-US" altLang="zh-CN" sz="1400"/>
              <a:t>                                                        100</a:t>
            </a:r>
            <a:r>
              <a:rPr lang="zh-CN" altLang="en-US" sz="1400"/>
              <a:t>Hz总压级分布图</a:t>
            </a:r>
            <a:endParaRPr lang="zh-CN" altLang="en-US" sz="1400"/>
          </a:p>
        </p:txBody>
      </p:sp>
      <p:pic>
        <p:nvPicPr>
          <p:cNvPr id="4" name="图片 3"/>
          <p:cNvPicPr>
            <a:picLocks noChangeAspect="1"/>
          </p:cNvPicPr>
          <p:nvPr/>
        </p:nvPicPr>
        <p:blipFill>
          <a:blip r:embed="rId1"/>
          <a:stretch>
            <a:fillRect/>
          </a:stretch>
        </p:blipFill>
        <p:spPr>
          <a:xfrm>
            <a:off x="1562100" y="3429000"/>
            <a:ext cx="9032875" cy="317373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726940" y="6297295"/>
            <a:ext cx="4064000" cy="368300"/>
          </a:xfrm>
          <a:prstGeom prst="rect">
            <a:avLst/>
          </a:prstGeom>
          <a:noFill/>
        </p:spPr>
        <p:txBody>
          <a:bodyPr wrap="square" rtlCol="0">
            <a:spAutoFit/>
          </a:bodyPr>
          <a:p>
            <a:r>
              <a:rPr lang="en-US" altLang="zh-CN"/>
              <a:t>100Hz</a:t>
            </a:r>
            <a:r>
              <a:rPr lang="zh-CN" altLang="en-US"/>
              <a:t>三维</a:t>
            </a:r>
            <a:r>
              <a:rPr lang="zh-CN" altLang="en-US"/>
              <a:t>扩声覆盖视图</a:t>
            </a:r>
            <a:endParaRPr lang="zh-CN" altLang="en-US"/>
          </a:p>
        </p:txBody>
      </p:sp>
      <p:pic>
        <p:nvPicPr>
          <p:cNvPr id="2" name="图片 1"/>
          <p:cNvPicPr>
            <a:picLocks noChangeAspect="1"/>
          </p:cNvPicPr>
          <p:nvPr/>
        </p:nvPicPr>
        <p:blipFill>
          <a:blip r:embed="rId1"/>
          <a:stretch>
            <a:fillRect/>
          </a:stretch>
        </p:blipFill>
        <p:spPr>
          <a:xfrm>
            <a:off x="0" y="0"/>
            <a:ext cx="12174855" cy="559816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926965" y="2336165"/>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200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340" y="2837815"/>
            <a:ext cx="9037320" cy="3175000"/>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603750" y="6275070"/>
            <a:ext cx="6096000" cy="368300"/>
          </a:xfrm>
          <a:prstGeom prst="rect">
            <a:avLst/>
          </a:prstGeom>
          <a:noFill/>
        </p:spPr>
        <p:txBody>
          <a:bodyPr wrap="square" rtlCol="0" anchor="t">
            <a:spAutoFit/>
          </a:bodyPr>
          <a:p>
            <a:r>
              <a:rPr lang="en-US" altLang="zh-CN">
                <a:sym typeface="+mn-ea"/>
              </a:rPr>
              <a:t>200Hz</a:t>
            </a:r>
            <a:r>
              <a:rPr lang="zh-CN" altLang="en-US">
                <a:sym typeface="+mn-ea"/>
              </a:rPr>
              <a:t>三维扩声覆盖视图</a:t>
            </a:r>
            <a:endParaRPr lang="zh-CN" altLang="en-US">
              <a:sym typeface="+mn-ea"/>
            </a:endParaRPr>
          </a:p>
        </p:txBody>
      </p:sp>
      <p:pic>
        <p:nvPicPr>
          <p:cNvPr id="2" name="图片 1"/>
          <p:cNvPicPr>
            <a:picLocks noChangeAspect="1"/>
          </p:cNvPicPr>
          <p:nvPr/>
        </p:nvPicPr>
        <p:blipFill>
          <a:blip r:embed="rId1"/>
          <a:stretch>
            <a:fillRect/>
          </a:stretch>
        </p:blipFill>
        <p:spPr>
          <a:xfrm>
            <a:off x="0" y="0"/>
            <a:ext cx="12174855" cy="5598160"/>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795520" y="238633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500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340" y="2837815"/>
            <a:ext cx="9037320" cy="3175000"/>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500Hz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74220" cy="559816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1000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975" y="2884805"/>
            <a:ext cx="9036050" cy="3175000"/>
          </a:xfrm>
          <a:prstGeom prst="rect">
            <a:avLst/>
          </a:prstGeom>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1000Hz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92635" cy="5606415"/>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2000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340" y="2837815"/>
            <a:ext cx="9037320" cy="317500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2000Hz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92000" cy="5605780"/>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音乐舞蹈演出</a:t>
            </a:r>
            <a:r>
              <a:rPr lang="zh-CN" altLang="en-US"/>
              <a:t>厅EASE分析</a:t>
            </a:r>
            <a:endParaRPr lang="zh-CN" altLang="en-US"/>
          </a:p>
        </p:txBody>
      </p:sp>
      <p:sp>
        <p:nvSpPr>
          <p:cNvPr id="3" name="内容占位符 2"/>
          <p:cNvSpPr>
            <a:spLocks noGrp="1"/>
          </p:cNvSpPr>
          <p:nvPr>
            <p:ph idx="1"/>
          </p:nvPr>
        </p:nvSpPr>
        <p:spPr/>
        <p:txBody>
          <a:bodyPr>
            <a:normAutofit fontScale="60000"/>
          </a:bodyPr>
          <a:p>
            <a:r>
              <a:rPr lang="zh-CN" altLang="en-US"/>
              <a:t>一套优质的扩声系统离不开科学严谨的设计，而设计需要大量的专业计算、数据分析。扩声系统的声学特性指标作为扩声系统的客观评价标准，也是有优良主观评价的必要条件。通过计算可以直观地看到扩声系统声学特性指标的预期结果，对本工程具有良好的指导性。针对扩声系统声学特性指标，本方案结合多年系统设计优势以及国内外成功案例经验，我们采用最有效、高认可度的声学计算机辅助设计软件EASE进行计算，以验证我们的方案是合理有效的、也是可信的。</a:t>
            </a:r>
            <a:endParaRPr lang="zh-CN" altLang="en-US"/>
          </a:p>
          <a:p>
            <a:r>
              <a:rPr lang="zh-CN" altLang="en-US"/>
              <a:t>EASE做为建筑电声计算机辅助设计软件，能使声学顾问、建筑师、音响工程师、建筑装修设计师可以预计建筑的声学、扩声系统包括扬声器布置方案等特性，通过EASE模拟设计可以直观的看到所设计项目的厅堂扩声系统预期的声学特性效果图，了解厅堂建筑内所采用的吸声材料、扬声器型号、摆放位置、角度、以及扬声器的相关数据，对实际的建设项目具有良好的指导作用。</a:t>
            </a:r>
            <a:endParaRPr lang="zh-CN" altLang="en-US"/>
          </a:p>
          <a:p>
            <a:r>
              <a:rPr lang="zh-CN" altLang="en-US"/>
              <a:t>扩声系统的声学特性指标作为扩声系统的客观评价标准，也是有优良主观评价的必要条件。以下我们将采用</a:t>
            </a:r>
            <a:r>
              <a:rPr lang="zh-CN" altLang="en-US" b="1"/>
              <a:t>EASE4.4软件</a:t>
            </a:r>
            <a:r>
              <a:rPr lang="zh-CN" altLang="en-US"/>
              <a:t>以科学的计算方式来验证本系统的声学特性指标。EASE 4.3软件是德国ADA声学实验室出品的声学模拟软件，也是被世界各大专业音频制造厂商所认可的第三方软件。</a:t>
            </a:r>
            <a:endParaRPr lang="zh-CN" altLang="en-US"/>
          </a:p>
          <a:p>
            <a:r>
              <a:rPr lang="zh-CN" altLang="en-US"/>
              <a:t>通过EASE软件计算验证如下内容：</a:t>
            </a:r>
            <a:endParaRPr lang="zh-CN" altLang="en-US"/>
          </a:p>
          <a:p>
            <a:r>
              <a:rPr lang="zh-CN" altLang="en-US"/>
              <a:t>单组主扬声器直达声声场分布；</a:t>
            </a:r>
            <a:endParaRPr lang="zh-CN" altLang="en-US"/>
          </a:p>
          <a:p>
            <a:r>
              <a:rPr lang="zh-CN" altLang="en-US"/>
              <a:t>单组主扬声器直达声声场不均匀度；</a:t>
            </a:r>
            <a:endParaRPr lang="zh-CN" altLang="en-US"/>
          </a:p>
          <a:p>
            <a:r>
              <a:rPr lang="zh-CN" altLang="en-US"/>
              <a:t>单组主扬声器语言传输指数STI；</a:t>
            </a:r>
            <a:endParaRPr lang="zh-CN" altLang="en-US"/>
          </a:p>
          <a:p>
            <a:r>
              <a:rPr lang="zh-CN" altLang="en-US"/>
              <a:t>单组主扬声器直达声传输频率特性曲线。</a:t>
            </a:r>
            <a:endParaRPr lang="zh-CN" altLang="en-US"/>
          </a:p>
          <a:p>
            <a:endParaRPr lang="zh-CN" altLang="en-US"/>
          </a:p>
          <a:p>
            <a:r>
              <a:rPr lang="zh-CN" altLang="en-US">
                <a:solidFill>
                  <a:srgbClr val="FF0000"/>
                </a:solidFill>
              </a:rPr>
              <a:t>注：由于EASE4.4软件计算频段范围为100Hz—10000Hz，故本报告计算仅在该范围内进行</a:t>
            </a:r>
            <a:r>
              <a:rPr lang="zh-CN" altLang="en-US"/>
              <a:t>。</a:t>
            </a:r>
            <a:endParaRPr lang="zh-CN" altLang="en-US"/>
          </a:p>
        </p:txBody>
      </p:sp>
      <p:pic>
        <p:nvPicPr>
          <p:cNvPr id="4" name="图片 3"/>
          <p:cNvPicPr/>
          <p:nvPr/>
        </p:nvPicPr>
        <p:blipFill>
          <a:blip r:embed="rId1"/>
          <a:stretch>
            <a:fillRect/>
          </a:stretch>
        </p:blipFill>
        <p:spPr>
          <a:xfrm>
            <a:off x="4565015" y="4041775"/>
            <a:ext cx="3055620" cy="1601470"/>
          </a:xfrm>
          <a:prstGeom prst="rect">
            <a:avLst/>
          </a:prstGeom>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4000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4000Hz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85650" cy="5603240"/>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altLang="zh-CN" sz="1400">
                <a:solidFill>
                  <a:schemeClr val="tx1">
                    <a:lumMod val="65000"/>
                    <a:lumOff val="35000"/>
                  </a:schemeClr>
                </a:solidFill>
                <a:sym typeface="+mn-ea"/>
              </a:rPr>
              <a:t>8000</a:t>
            </a:r>
            <a:r>
              <a:rPr lang="zh-CN" altLang="en-US" sz="1400">
                <a:solidFill>
                  <a:schemeClr val="tx1">
                    <a:lumMod val="65000"/>
                    <a:lumOff val="35000"/>
                  </a:schemeClr>
                </a:solidFill>
                <a:sym typeface="+mn-ea"/>
              </a:rPr>
              <a:t>Hz总压级分布图</a:t>
            </a:r>
            <a:endParaRPr lang="zh-CN" altLang="en-US" sz="1400">
              <a:solidFill>
                <a:schemeClr val="tx1">
                  <a:lumMod val="65000"/>
                  <a:lumOff val="35000"/>
                </a:schemeClr>
              </a:solidFill>
              <a:sym typeface="+mn-ea"/>
            </a:endParaRPr>
          </a:p>
        </p:txBody>
      </p:sp>
      <p:pic>
        <p:nvPicPr>
          <p:cNvPr id="3" name="内容占位符 2"/>
          <p:cNvPicPr>
            <a:picLocks noChangeAspect="1"/>
          </p:cNvPicPr>
          <p:nvPr>
            <p:ph idx="1"/>
          </p:nvPr>
        </p:nvPicPr>
        <p:blipFill>
          <a:blip r:embed="rId1"/>
          <a:stretch>
            <a:fillRect/>
          </a:stretch>
        </p:blipFill>
        <p:spPr>
          <a:xfrm>
            <a:off x="1577975" y="2837815"/>
            <a:ext cx="9036050" cy="3175000"/>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ltLang="zh-CN">
                <a:sym typeface="+mn-ea"/>
              </a:rPr>
              <a:t>8000Hz</a:t>
            </a:r>
            <a:r>
              <a:rPr lang="zh-CN" altLang="en-US">
                <a:sym typeface="+mn-ea"/>
              </a:rPr>
              <a:t>三维扩声覆盖视图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92000" cy="5605780"/>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1.4.2、扩声系统语言传递指数（STI</a:t>
            </a:r>
            <a:r>
              <a:rPr lang="en-US" altLang="zh-CN"/>
              <a:t> PA</a:t>
            </a:r>
            <a:r>
              <a:rPr lang="zh-CN" altLang="en-US"/>
              <a:t>）</a:t>
            </a:r>
            <a:endParaRPr lang="zh-CN" altLang="en-US"/>
          </a:p>
        </p:txBody>
      </p:sp>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sz="1400">
                <a:solidFill>
                  <a:schemeClr val="tx1">
                    <a:lumMod val="65000"/>
                    <a:lumOff val="35000"/>
                  </a:schemeClr>
                </a:solidFill>
                <a:sym typeface="+mn-ea"/>
              </a:rPr>
              <a:t>STI</a:t>
            </a:r>
            <a:r>
              <a:rPr lang="zh-CN" altLang="en-US" sz="1400">
                <a:solidFill>
                  <a:schemeClr val="tx1">
                    <a:lumMod val="65000"/>
                    <a:lumOff val="35000"/>
                  </a:schemeClr>
                </a:solidFill>
                <a:sym typeface="+mn-ea"/>
              </a:rPr>
              <a:t>语言清晰度</a:t>
            </a:r>
            <a:r>
              <a:rPr lang="zh-CN" altLang="en-US" sz="1400">
                <a:solidFill>
                  <a:schemeClr val="tx1">
                    <a:lumMod val="65000"/>
                    <a:lumOff val="35000"/>
                  </a:schemeClr>
                </a:solidFill>
                <a:sym typeface="+mn-ea"/>
              </a:rPr>
              <a:t>男声分布图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4800" y="2837815"/>
            <a:ext cx="9036050" cy="3175000"/>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sym typeface="+mn-ea"/>
              </a:rPr>
              <a:t>STI</a:t>
            </a:r>
            <a:r>
              <a:rPr lang="zh-CN" altLang="en-US">
                <a:sym typeface="+mn-ea"/>
              </a:rPr>
              <a:t>语言清晰度</a:t>
            </a:r>
            <a:r>
              <a:rPr lang="zh-CN" altLang="en-US">
                <a:sym typeface="+mn-ea"/>
              </a:rPr>
              <a:t>男声扩声覆盖视图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56440" cy="5589905"/>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805680" y="2447290"/>
            <a:ext cx="6096000" cy="306705"/>
          </a:xfrm>
          <a:prstGeom prst="rect">
            <a:avLst/>
          </a:prstGeom>
          <a:noFill/>
        </p:spPr>
        <p:txBody>
          <a:bodyPr wrap="square" rtlCol="0" anchor="t">
            <a:spAutoFit/>
          </a:bodyPr>
          <a:p>
            <a:pPr marL="0" indent="0">
              <a:buNone/>
            </a:pPr>
            <a:r>
              <a:rPr lang="en-US" sz="1400">
                <a:solidFill>
                  <a:schemeClr val="tx1">
                    <a:lumMod val="65000"/>
                    <a:lumOff val="35000"/>
                  </a:schemeClr>
                </a:solidFill>
                <a:sym typeface="+mn-ea"/>
              </a:rPr>
              <a:t>STI</a:t>
            </a:r>
            <a:r>
              <a:rPr lang="zh-CN" altLang="en-US" sz="1400">
                <a:solidFill>
                  <a:schemeClr val="tx1">
                    <a:lumMod val="65000"/>
                    <a:lumOff val="35000"/>
                  </a:schemeClr>
                </a:solidFill>
                <a:sym typeface="+mn-ea"/>
              </a:rPr>
              <a:t>语言清晰度</a:t>
            </a:r>
            <a:r>
              <a:rPr lang="zh-CN" altLang="en-US" sz="1400">
                <a:solidFill>
                  <a:schemeClr val="tx1">
                    <a:lumMod val="65000"/>
                    <a:lumOff val="35000"/>
                  </a:schemeClr>
                </a:solidFill>
                <a:sym typeface="+mn-ea"/>
              </a:rPr>
              <a:t>女声分布图</a:t>
            </a:r>
            <a:endParaRPr lang="zh-CN" altLang="en-US" sz="1400">
              <a:solidFill>
                <a:schemeClr val="tx1">
                  <a:lumMod val="65000"/>
                  <a:lumOff val="35000"/>
                </a:schemeClr>
              </a:solidFill>
              <a:sym typeface="+mn-ea"/>
            </a:endParaRPr>
          </a:p>
        </p:txBody>
      </p:sp>
      <p:pic>
        <p:nvPicPr>
          <p:cNvPr id="4" name="内容占位符 3"/>
          <p:cNvPicPr>
            <a:picLocks noChangeAspect="1"/>
          </p:cNvPicPr>
          <p:nvPr>
            <p:ph idx="1"/>
          </p:nvPr>
        </p:nvPicPr>
        <p:blipFill>
          <a:blip r:embed="rId1"/>
          <a:stretch>
            <a:fillRect/>
          </a:stretch>
        </p:blipFill>
        <p:spPr>
          <a:xfrm>
            <a:off x="1577975" y="2753995"/>
            <a:ext cx="9036050" cy="317500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5" name="文本框 4"/>
          <p:cNvSpPr txBox="1"/>
          <p:nvPr/>
        </p:nvSpPr>
        <p:spPr>
          <a:xfrm>
            <a:off x="4875530" y="6336030"/>
            <a:ext cx="6096000" cy="368300"/>
          </a:xfrm>
          <a:prstGeom prst="rect">
            <a:avLst/>
          </a:prstGeom>
          <a:noFill/>
        </p:spPr>
        <p:txBody>
          <a:bodyPr wrap="square" rtlCol="0" anchor="t">
            <a:spAutoFit/>
          </a:bodyPr>
          <a:p>
            <a:r>
              <a:rPr lang="en-US">
                <a:sym typeface="+mn-ea"/>
              </a:rPr>
              <a:t>STI</a:t>
            </a:r>
            <a:r>
              <a:rPr lang="zh-CN" altLang="en-US">
                <a:sym typeface="+mn-ea"/>
              </a:rPr>
              <a:t>语言清晰度</a:t>
            </a:r>
            <a:r>
              <a:rPr lang="zh-CN" altLang="en-US">
                <a:sym typeface="+mn-ea"/>
              </a:rPr>
              <a:t>女声扩声覆盖视图</a:t>
            </a:r>
            <a:endParaRPr lang="zh-CN" altLang="en-US">
              <a:sym typeface="+mn-ea"/>
            </a:endParaRPr>
          </a:p>
        </p:txBody>
      </p:sp>
      <p:pic>
        <p:nvPicPr>
          <p:cNvPr id="4" name="内容占位符 3"/>
          <p:cNvPicPr>
            <a:picLocks noChangeAspect="1"/>
          </p:cNvPicPr>
          <p:nvPr>
            <p:ph idx="1"/>
          </p:nvPr>
        </p:nvPicPr>
        <p:blipFill>
          <a:blip r:embed="rId1"/>
          <a:stretch>
            <a:fillRect/>
          </a:stretch>
        </p:blipFill>
        <p:spPr>
          <a:xfrm>
            <a:off x="0" y="0"/>
            <a:ext cx="12192635" cy="5606415"/>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1.4.5、EASE声场模拟计算结论</a:t>
            </a:r>
            <a:endParaRPr lang="zh-CN" altLang="en-US"/>
          </a:p>
        </p:txBody>
      </p:sp>
      <p:sp>
        <p:nvSpPr>
          <p:cNvPr id="3" name="内容占位符 2"/>
          <p:cNvSpPr>
            <a:spLocks noGrp="1"/>
          </p:cNvSpPr>
          <p:nvPr>
            <p:ph idx="1"/>
          </p:nvPr>
        </p:nvSpPr>
        <p:spPr/>
        <p:txBody>
          <a:bodyPr/>
          <a:p>
            <a:pPr marL="0" indent="0">
              <a:buNone/>
            </a:pPr>
            <a:r>
              <a:rPr lang="zh-CN" altLang="en-US"/>
              <a:t>经过EASE 4.</a:t>
            </a:r>
            <a:r>
              <a:rPr lang="en-US" altLang="zh-CN"/>
              <a:t>4</a:t>
            </a:r>
            <a:r>
              <a:rPr lang="zh-CN" altLang="en-US"/>
              <a:t>声场设计软件的计算，各频段声压级、扩声系统语言传输指数、早后期声能比如下表：</a:t>
            </a:r>
            <a:endParaRPr lang="zh-CN" altLang="en-US"/>
          </a:p>
        </p:txBody>
      </p:sp>
      <p:graphicFrame>
        <p:nvGraphicFramePr>
          <p:cNvPr id="4" name="表格 3"/>
          <p:cNvGraphicFramePr/>
          <p:nvPr/>
        </p:nvGraphicFramePr>
        <p:xfrm>
          <a:off x="1828800" y="2286000"/>
          <a:ext cx="7675245" cy="3063240"/>
        </p:xfrm>
        <a:graphic>
          <a:graphicData uri="http://schemas.openxmlformats.org/drawingml/2006/table">
            <a:tbl>
              <a:tblPr firstRow="1" bandRow="1">
                <a:tableStyleId>{5C22544A-7EE6-4342-B048-85BDC9FD1C3A}</a:tableStyleId>
              </a:tblPr>
              <a:tblGrid>
                <a:gridCol w="852805"/>
                <a:gridCol w="852805"/>
                <a:gridCol w="852805"/>
                <a:gridCol w="852805"/>
                <a:gridCol w="852805"/>
                <a:gridCol w="852805"/>
                <a:gridCol w="880745"/>
                <a:gridCol w="824865"/>
                <a:gridCol w="852805"/>
              </a:tblGrid>
              <a:tr h="381000">
                <a:tc gridSpan="2">
                  <a:txBody>
                    <a:bodyPr/>
                    <a:p>
                      <a:pPr algn="ctr">
                        <a:buNone/>
                      </a:pPr>
                      <a:r>
                        <a:rPr lang="zh-CN" altLang="en-US"/>
                        <a:t>频率(Hz)</a:t>
                      </a:r>
                      <a:endParaRPr lang="zh-CN" altLang="en-US"/>
                    </a:p>
                  </a:txBody>
                  <a:tcPr anchor="ctr" anchorCtr="0"/>
                </a:tc>
                <a:tc hMerge="1">
                  <a:tcPr/>
                </a:tc>
                <a:tc>
                  <a:txBody>
                    <a:bodyPr/>
                    <a:p>
                      <a:pPr algn="ctr">
                        <a:buNone/>
                      </a:pPr>
                      <a:r>
                        <a:rPr lang="zh-CN" altLang="en-US"/>
                        <a:t>1</a:t>
                      </a:r>
                      <a:r>
                        <a:rPr lang="en-US" altLang="zh-CN"/>
                        <a:t>00H</a:t>
                      </a:r>
                      <a:r>
                        <a:rPr lang="en-US" altLang="zh-CN"/>
                        <a:t>z</a:t>
                      </a:r>
                      <a:endParaRPr lang="en-US" altLang="zh-CN"/>
                    </a:p>
                  </a:txBody>
                  <a:tcPr anchor="ctr" anchorCtr="0"/>
                </a:tc>
                <a:tc>
                  <a:txBody>
                    <a:bodyPr/>
                    <a:p>
                      <a:pPr algn="ctr">
                        <a:buNone/>
                      </a:pPr>
                      <a:r>
                        <a:rPr lang="en-US" altLang="zh-CN"/>
                        <a:t>200</a:t>
                      </a:r>
                      <a:r>
                        <a:rPr lang="en-US" altLang="zh-CN" sz="1800">
                          <a:sym typeface="+mn-ea"/>
                        </a:rPr>
                        <a:t>Hz</a:t>
                      </a:r>
                      <a:endParaRPr lang="en-US" altLang="zh-CN"/>
                    </a:p>
                  </a:txBody>
                  <a:tcPr anchor="ctr" anchorCtr="0"/>
                </a:tc>
                <a:tc>
                  <a:txBody>
                    <a:bodyPr/>
                    <a:p>
                      <a:pPr algn="ctr">
                        <a:buNone/>
                      </a:pPr>
                      <a:r>
                        <a:rPr lang="en-US" altLang="zh-CN"/>
                        <a:t>500</a:t>
                      </a:r>
                      <a:r>
                        <a:rPr lang="en-US" altLang="zh-CN" sz="1800">
                          <a:sym typeface="+mn-ea"/>
                        </a:rPr>
                        <a:t>Hz</a:t>
                      </a:r>
                      <a:endParaRPr lang="en-US" altLang="zh-CN"/>
                    </a:p>
                  </a:txBody>
                  <a:tcPr anchor="ctr" anchorCtr="0"/>
                </a:tc>
                <a:tc>
                  <a:txBody>
                    <a:bodyPr/>
                    <a:p>
                      <a:pPr algn="ctr">
                        <a:buNone/>
                      </a:pPr>
                      <a:r>
                        <a:rPr lang="en-US" altLang="zh-CN"/>
                        <a:t>1000</a:t>
                      </a:r>
                      <a:r>
                        <a:rPr lang="en-US" altLang="zh-CN" sz="1800">
                          <a:sym typeface="+mn-ea"/>
                        </a:rPr>
                        <a:t>Hz</a:t>
                      </a:r>
                      <a:endParaRPr lang="en-US" altLang="zh-CN"/>
                    </a:p>
                  </a:txBody>
                  <a:tcPr anchor="ctr" anchorCtr="0"/>
                </a:tc>
                <a:tc>
                  <a:txBody>
                    <a:bodyPr/>
                    <a:p>
                      <a:pPr algn="ctr">
                        <a:buNone/>
                      </a:pPr>
                      <a:r>
                        <a:rPr lang="en-US" altLang="zh-CN"/>
                        <a:t>2000</a:t>
                      </a:r>
                      <a:r>
                        <a:rPr lang="en-US" altLang="zh-CN" sz="1800">
                          <a:sym typeface="+mn-ea"/>
                        </a:rPr>
                        <a:t>Hz</a:t>
                      </a:r>
                      <a:endParaRPr lang="en-US" altLang="zh-CN"/>
                    </a:p>
                  </a:txBody>
                  <a:tcPr anchor="ctr" anchorCtr="0"/>
                </a:tc>
                <a:tc>
                  <a:txBody>
                    <a:bodyPr/>
                    <a:p>
                      <a:pPr algn="ctr">
                        <a:buNone/>
                      </a:pPr>
                      <a:r>
                        <a:rPr lang="en-US" altLang="zh-CN"/>
                        <a:t>4000</a:t>
                      </a:r>
                      <a:r>
                        <a:rPr lang="en-US" altLang="zh-CN" sz="1800">
                          <a:sym typeface="+mn-ea"/>
                        </a:rPr>
                        <a:t>Hz</a:t>
                      </a:r>
                      <a:endParaRPr lang="en-US" altLang="zh-CN"/>
                    </a:p>
                  </a:txBody>
                  <a:tcPr anchor="ctr" anchorCtr="0"/>
                </a:tc>
                <a:tc>
                  <a:txBody>
                    <a:bodyPr/>
                    <a:p>
                      <a:pPr algn="ctr">
                        <a:buNone/>
                      </a:pPr>
                      <a:r>
                        <a:rPr lang="en-US" altLang="zh-CN"/>
                        <a:t>8000</a:t>
                      </a:r>
                      <a:r>
                        <a:rPr lang="en-US" altLang="zh-CN" sz="1800">
                          <a:sym typeface="+mn-ea"/>
                        </a:rPr>
                        <a:t>Hz</a:t>
                      </a:r>
                      <a:endParaRPr lang="en-US" altLang="zh-CN"/>
                    </a:p>
                  </a:txBody>
                  <a:tcPr anchor="ctr" anchorCtr="0"/>
                </a:tc>
              </a:tr>
              <a:tr h="640080">
                <a:tc rowSpan="2">
                  <a:txBody>
                    <a:bodyPr/>
                    <a:p>
                      <a:pPr algn="ctr">
                        <a:buNone/>
                      </a:pPr>
                      <a:r>
                        <a:rPr lang="zh-CN" altLang="en-US"/>
                        <a:t>声压级(dB)</a:t>
                      </a:r>
                      <a:endParaRPr lang="zh-CN" altLang="en-US"/>
                    </a:p>
                  </a:txBody>
                  <a:tcPr anchor="ctr" anchorCtr="0"/>
                </a:tc>
                <a:tc>
                  <a:txBody>
                    <a:bodyPr/>
                    <a:p>
                      <a:pPr algn="ctr">
                        <a:buNone/>
                      </a:pPr>
                      <a:r>
                        <a:rPr lang="zh-CN" altLang="en-US"/>
                        <a:t>Max</a:t>
                      </a:r>
                      <a:endParaRPr lang="zh-CN" altLang="en-US"/>
                    </a:p>
                  </a:txBody>
                  <a:tcPr anchor="ctr" anchorCtr="0"/>
                </a:tc>
                <a:tc>
                  <a:txBody>
                    <a:bodyPr/>
                    <a:p>
                      <a:pPr algn="ctr">
                        <a:buNone/>
                      </a:pPr>
                      <a:r>
                        <a:rPr lang="en-US" altLang="zh-CN"/>
                        <a:t>109</a:t>
                      </a:r>
                      <a:endParaRPr lang="en-US" altLang="zh-CN"/>
                    </a:p>
                  </a:txBody>
                  <a:tcPr anchor="ctr" anchorCtr="0"/>
                </a:tc>
                <a:tc>
                  <a:txBody>
                    <a:bodyPr/>
                    <a:p>
                      <a:pPr algn="ctr">
                        <a:buNone/>
                      </a:pPr>
                      <a:r>
                        <a:rPr lang="en-US" altLang="zh-CN"/>
                        <a:t>110</a:t>
                      </a:r>
                      <a:endParaRPr lang="en-US" altLang="zh-CN"/>
                    </a:p>
                  </a:txBody>
                  <a:tcPr anchor="ctr" anchorCtr="0"/>
                </a:tc>
                <a:tc>
                  <a:txBody>
                    <a:bodyPr/>
                    <a:p>
                      <a:pPr algn="ctr">
                        <a:buNone/>
                      </a:pPr>
                      <a:r>
                        <a:rPr lang="en-US" altLang="zh-CN"/>
                        <a:t>111</a:t>
                      </a:r>
                      <a:endParaRPr lang="en-US" altLang="zh-CN"/>
                    </a:p>
                  </a:txBody>
                  <a:tcPr anchor="ctr" anchorCtr="0"/>
                </a:tc>
                <a:tc>
                  <a:txBody>
                    <a:bodyPr/>
                    <a:p>
                      <a:pPr algn="ctr">
                        <a:buNone/>
                      </a:pPr>
                      <a:r>
                        <a:rPr lang="en-US" altLang="zh-CN"/>
                        <a:t>110</a:t>
                      </a:r>
                      <a:endParaRPr lang="en-US" altLang="zh-CN"/>
                    </a:p>
                  </a:txBody>
                  <a:tcPr anchor="ctr" anchorCtr="0"/>
                </a:tc>
                <a:tc>
                  <a:txBody>
                    <a:bodyPr/>
                    <a:p>
                      <a:pPr algn="ctr">
                        <a:buNone/>
                      </a:pPr>
                      <a:r>
                        <a:rPr lang="en-US" altLang="zh-CN"/>
                        <a:t>111</a:t>
                      </a:r>
                      <a:endParaRPr lang="en-US" altLang="zh-CN"/>
                    </a:p>
                  </a:txBody>
                  <a:tcPr anchor="ctr" anchorCtr="0"/>
                </a:tc>
                <a:tc>
                  <a:txBody>
                    <a:bodyPr/>
                    <a:p>
                      <a:pPr algn="ctr">
                        <a:buNone/>
                      </a:pPr>
                      <a:r>
                        <a:rPr lang="en-US" altLang="zh-CN"/>
                        <a:t>112</a:t>
                      </a:r>
                      <a:endParaRPr lang="en-US" altLang="zh-CN"/>
                    </a:p>
                  </a:txBody>
                  <a:tcPr anchor="ctr" anchorCtr="0"/>
                </a:tc>
                <a:tc>
                  <a:txBody>
                    <a:bodyPr/>
                    <a:p>
                      <a:pPr algn="ctr">
                        <a:buNone/>
                      </a:pPr>
                      <a:r>
                        <a:rPr lang="en-US" altLang="zh-CN"/>
                        <a:t>112</a:t>
                      </a:r>
                      <a:endParaRPr lang="en-US" altLang="zh-CN"/>
                    </a:p>
                  </a:txBody>
                  <a:tcPr anchor="ctr" anchorCtr="0"/>
                </a:tc>
              </a:tr>
              <a:tr h="640080">
                <a:tc vMerge="1">
                  <a:tcPr/>
                </a:tc>
                <a:tc>
                  <a:txBody>
                    <a:bodyPr/>
                    <a:p>
                      <a:pPr algn="ctr">
                        <a:buNone/>
                      </a:pPr>
                      <a:r>
                        <a:rPr lang="zh-CN" altLang="en-US"/>
                        <a:t>Min</a:t>
                      </a:r>
                      <a:endParaRPr lang="zh-CN" altLang="en-US"/>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104</a:t>
                      </a:r>
                      <a:endParaRPr lang="en-US" altLang="zh-CN"/>
                    </a:p>
                  </a:txBody>
                  <a:tcPr anchor="ctr" anchorCtr="0"/>
                </a:tc>
                <a:tc>
                  <a:txBody>
                    <a:bodyPr/>
                    <a:p>
                      <a:pPr algn="ctr">
                        <a:buNone/>
                      </a:pPr>
                      <a:r>
                        <a:rPr lang="en-US" altLang="zh-CN"/>
                        <a:t>105</a:t>
                      </a:r>
                      <a:endParaRPr lang="en-US" altLang="zh-CN"/>
                    </a:p>
                  </a:txBody>
                  <a:tcPr anchor="ctr" anchorCtr="0"/>
                </a:tc>
                <a:tc>
                  <a:txBody>
                    <a:bodyPr/>
                    <a:p>
                      <a:pPr algn="ctr">
                        <a:buNone/>
                      </a:pPr>
                      <a:r>
                        <a:rPr lang="en-US" altLang="zh-CN"/>
                        <a:t>104</a:t>
                      </a:r>
                      <a:endParaRPr lang="en-US" altLang="zh-CN"/>
                    </a:p>
                  </a:txBody>
                  <a:tcPr anchor="ctr" anchorCtr="0"/>
                </a:tc>
                <a:tc>
                  <a:txBody>
                    <a:bodyPr/>
                    <a:p>
                      <a:pPr algn="ctr">
                        <a:buNone/>
                      </a:pPr>
                      <a:r>
                        <a:rPr lang="en-US" altLang="zh-CN"/>
                        <a:t>104</a:t>
                      </a:r>
                      <a:endParaRPr lang="en-US" altLang="zh-CN"/>
                    </a:p>
                  </a:txBody>
                  <a:tcPr anchor="ctr" anchorCtr="0"/>
                </a:tc>
              </a:tr>
              <a:tr h="640080">
                <a:tc gridSpan="2">
                  <a:txBody>
                    <a:bodyPr/>
                    <a:p>
                      <a:pPr algn="ctr">
                        <a:buNone/>
                      </a:pPr>
                      <a:r>
                        <a:rPr lang="en-US" altLang="zh-CN"/>
                        <a:t>Avg</a:t>
                      </a:r>
                      <a:r>
                        <a:rPr lang="zh-CN" altLang="en-US"/>
                        <a:t>平均值(dB)</a:t>
                      </a:r>
                      <a:endParaRPr lang="zh-CN" altLang="en-US"/>
                    </a:p>
                  </a:txBody>
                  <a:tcPr anchor="ctr" anchorCtr="0"/>
                </a:tc>
                <a:tc hMerge="1">
                  <a:tcPr/>
                </a:tc>
                <a:tc>
                  <a:txBody>
                    <a:bodyPr/>
                    <a:p>
                      <a:pPr algn="ctr">
                        <a:buNone/>
                      </a:pPr>
                      <a:r>
                        <a:rPr lang="en-US" altLang="zh-CN"/>
                        <a:t>107</a:t>
                      </a:r>
                      <a:endParaRPr lang="en-US" altLang="zh-CN"/>
                    </a:p>
                  </a:txBody>
                  <a:tcPr anchor="ctr" anchorCtr="0"/>
                </a:tc>
                <a:tc>
                  <a:txBody>
                    <a:bodyPr/>
                    <a:p>
                      <a:pPr algn="ctr">
                        <a:buNone/>
                      </a:pPr>
                      <a:r>
                        <a:rPr lang="en-US" altLang="zh-CN"/>
                        <a:t>108</a:t>
                      </a:r>
                      <a:endParaRPr lang="en-US" altLang="zh-CN"/>
                    </a:p>
                  </a:txBody>
                  <a:tcPr anchor="ctr" anchorCtr="0"/>
                </a:tc>
                <a:tc>
                  <a:txBody>
                    <a:bodyPr/>
                    <a:p>
                      <a:pPr algn="ctr">
                        <a:buNone/>
                      </a:pPr>
                      <a:r>
                        <a:rPr lang="en-US" altLang="zh-CN"/>
                        <a:t>109</a:t>
                      </a:r>
                      <a:endParaRPr lang="en-US" altLang="zh-CN"/>
                    </a:p>
                  </a:txBody>
                  <a:tcPr anchor="ctr" anchorCtr="0"/>
                </a:tc>
                <a:tc>
                  <a:txBody>
                    <a:bodyPr/>
                    <a:p>
                      <a:pPr algn="ctr">
                        <a:buNone/>
                      </a:pPr>
                      <a:r>
                        <a:rPr lang="en-US" altLang="zh-CN"/>
                        <a:t>107</a:t>
                      </a:r>
                      <a:endParaRPr lang="en-US" altLang="zh-CN"/>
                    </a:p>
                  </a:txBody>
                  <a:tcPr anchor="ctr" anchorCtr="0"/>
                </a:tc>
                <a:tc>
                  <a:txBody>
                    <a:bodyPr/>
                    <a:p>
                      <a:pPr algn="ctr">
                        <a:buNone/>
                      </a:pPr>
                      <a:r>
                        <a:rPr lang="en-US" altLang="zh-CN"/>
                        <a:t>108</a:t>
                      </a:r>
                      <a:endParaRPr lang="en-US" altLang="zh-CN"/>
                    </a:p>
                  </a:txBody>
                  <a:tcPr anchor="ctr" anchorCtr="0"/>
                </a:tc>
                <a:tc>
                  <a:txBody>
                    <a:bodyPr/>
                    <a:p>
                      <a:pPr algn="ctr">
                        <a:buNone/>
                      </a:pPr>
                      <a:r>
                        <a:rPr lang="en-US" altLang="zh-CN"/>
                        <a:t>108</a:t>
                      </a:r>
                      <a:endParaRPr lang="en-US" altLang="zh-CN"/>
                    </a:p>
                  </a:txBody>
                  <a:tcPr anchor="ctr" anchorCtr="0"/>
                </a:tc>
                <a:tc>
                  <a:txBody>
                    <a:bodyPr/>
                    <a:p>
                      <a:pPr algn="ctr">
                        <a:buNone/>
                      </a:pPr>
                      <a:r>
                        <a:rPr lang="en-US" altLang="zh-CN"/>
                        <a:t>108</a:t>
                      </a:r>
                      <a:endParaRPr lang="en-US" altLang="zh-CN"/>
                    </a:p>
                  </a:txBody>
                  <a:tcPr anchor="ctr" anchorCtr="0"/>
                </a:tc>
              </a:tr>
              <a:tr h="381000">
                <a:tc gridSpan="2">
                  <a:txBody>
                    <a:bodyPr/>
                    <a:p>
                      <a:pPr algn="ctr">
                        <a:buNone/>
                      </a:pPr>
                      <a:r>
                        <a:rPr lang="zh-CN" altLang="en-US"/>
                        <a:t>声压级不均匀度(dB)</a:t>
                      </a:r>
                      <a:endParaRPr lang="zh-CN" altLang="en-US"/>
                    </a:p>
                  </a:txBody>
                  <a:tcPr anchor="ctr" anchorCtr="0"/>
                </a:tc>
                <a:tc hMerge="1">
                  <a:tcPr/>
                </a:tc>
                <a:tc>
                  <a:txBody>
                    <a:bodyPr/>
                    <a:p>
                      <a:pPr algn="ctr">
                        <a:buNone/>
                      </a:pPr>
                      <a:r>
                        <a:rPr lang="en-US" altLang="zh-CN"/>
                        <a:t>4</a:t>
                      </a:r>
                      <a:endParaRPr lang="en-US" altLang="zh-CN"/>
                    </a:p>
                  </a:txBody>
                  <a:tcPr anchor="ctr" anchorCtr="0"/>
                </a:tc>
                <a:tc>
                  <a:txBody>
                    <a:bodyPr/>
                    <a:p>
                      <a:pPr algn="ctr">
                        <a:buNone/>
                      </a:pPr>
                      <a:r>
                        <a:rPr lang="en-US" altLang="zh-CN"/>
                        <a:t>5</a:t>
                      </a:r>
                      <a:endParaRPr lang="en-US" altLang="zh-CN"/>
                    </a:p>
                  </a:txBody>
                  <a:tcPr anchor="ctr" anchorCtr="0"/>
                </a:tc>
                <a:tc>
                  <a:txBody>
                    <a:bodyPr/>
                    <a:p>
                      <a:pPr algn="ctr">
                        <a:buNone/>
                      </a:pPr>
                      <a:r>
                        <a:rPr lang="en-US" altLang="zh-CN"/>
                        <a:t>6</a:t>
                      </a:r>
                      <a:endParaRPr lang="en-US" altLang="zh-CN"/>
                    </a:p>
                  </a:txBody>
                  <a:tcPr anchor="ctr" anchorCtr="0"/>
                </a:tc>
                <a:tc>
                  <a:txBody>
                    <a:bodyPr/>
                    <a:p>
                      <a:pPr algn="ctr">
                        <a:buNone/>
                      </a:pPr>
                      <a:r>
                        <a:rPr lang="en-US" altLang="zh-CN"/>
                        <a:t>6</a:t>
                      </a:r>
                      <a:endParaRPr lang="en-US" altLang="zh-CN"/>
                    </a:p>
                  </a:txBody>
                  <a:tcPr anchor="ctr" anchorCtr="0"/>
                </a:tc>
                <a:tc>
                  <a:txBody>
                    <a:bodyPr/>
                    <a:p>
                      <a:pPr algn="ctr">
                        <a:buNone/>
                      </a:pPr>
                      <a:r>
                        <a:rPr lang="en-US" altLang="zh-CN"/>
                        <a:t>6</a:t>
                      </a:r>
                      <a:endParaRPr lang="en-US" altLang="zh-CN"/>
                    </a:p>
                  </a:txBody>
                  <a:tcPr anchor="ctr" anchorCtr="0"/>
                </a:tc>
                <a:tc>
                  <a:txBody>
                    <a:bodyPr/>
                    <a:p>
                      <a:pPr algn="ctr">
                        <a:buNone/>
                      </a:pPr>
                      <a:r>
                        <a:rPr lang="en-US" altLang="zh-CN"/>
                        <a:t>8</a:t>
                      </a:r>
                      <a:endParaRPr lang="en-US" altLang="zh-CN"/>
                    </a:p>
                  </a:txBody>
                  <a:tcPr anchor="ctr" anchorCtr="0"/>
                </a:tc>
                <a:tc>
                  <a:txBody>
                    <a:bodyPr/>
                    <a:p>
                      <a:pPr algn="ctr">
                        <a:buNone/>
                      </a:pPr>
                      <a:r>
                        <a:rPr lang="en-US" altLang="zh-CN"/>
                        <a:t>8</a:t>
                      </a:r>
                      <a:endParaRPr lang="en-US" altLang="zh-CN"/>
                    </a:p>
                  </a:txBody>
                  <a:tcPr anchor="ctr" anchorCtr="0"/>
                </a:tc>
              </a:tr>
              <a:tr h="381000">
                <a:tc gridSpan="9">
                  <a:txBody>
                    <a:bodyPr/>
                    <a:p>
                      <a:pPr algn="ctr">
                        <a:buNone/>
                      </a:pPr>
                      <a:r>
                        <a:rPr lang="zh-CN" altLang="en-US"/>
                        <a:t>1</a:t>
                      </a:r>
                      <a:r>
                        <a:rPr lang="en-US" altLang="zh-CN"/>
                        <a:t>00</a:t>
                      </a:r>
                      <a:r>
                        <a:rPr lang="zh-CN" altLang="en-US"/>
                        <a:t>Hz-8000Hz直达声最大声压级</a:t>
                      </a:r>
                      <a:r>
                        <a:rPr lang="zh-CN" altLang="en-US"/>
                        <a:t>平均：</a:t>
                      </a:r>
                      <a:r>
                        <a:rPr lang="en-US" altLang="zh-CN"/>
                        <a:t>110</a:t>
                      </a:r>
                      <a:r>
                        <a:rPr lang="zh-CN" altLang="en-US"/>
                        <a:t>dB</a:t>
                      </a:r>
                      <a:endParaRPr lang="zh-CN" altLang="en-US"/>
                    </a:p>
                  </a:txBody>
                  <a:tcPr anchor="ctr" anchorCtr="0"/>
                </a:tc>
                <a:tc hMerge="1">
                  <a:tcPr/>
                </a:tc>
                <a:tc hMerge="1">
                  <a:tcPr/>
                </a:tc>
                <a:tc hMerge="1">
                  <a:tcPr/>
                </a:tc>
                <a:tc hMerge="1">
                  <a:tcPr/>
                </a:tc>
                <a:tc hMerge="1">
                  <a:tcPr/>
                </a:tc>
                <a:tc hMerge="1">
                  <a:tcPr/>
                </a:tc>
                <a:tc hMerge="1">
                  <a:tcPr/>
                </a:tc>
                <a:tc hMerge="1">
                  <a:tcPr/>
                </a:tc>
              </a:tr>
            </a:tbl>
          </a:graphicData>
        </a:graphic>
      </p:graphicFrame>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zh-CN" altLang="en-US"/>
              <a:t>扩声系统语言传输指数（STIPA）</a:t>
            </a:r>
            <a:endParaRPr lang="zh-CN" altLang="en-US"/>
          </a:p>
        </p:txBody>
      </p:sp>
      <p:graphicFrame>
        <p:nvGraphicFramePr>
          <p:cNvPr id="5" name="表格 4"/>
          <p:cNvGraphicFramePr/>
          <p:nvPr/>
        </p:nvGraphicFramePr>
        <p:xfrm>
          <a:off x="1802130" y="2466340"/>
          <a:ext cx="8533765" cy="1524000"/>
        </p:xfrm>
        <a:graphic>
          <a:graphicData uri="http://schemas.openxmlformats.org/drawingml/2006/table">
            <a:tbl>
              <a:tblPr firstRow="1" bandRow="1">
                <a:tableStyleId>{5C22544A-7EE6-4342-B048-85BDC9FD1C3A}</a:tableStyleId>
              </a:tblPr>
              <a:tblGrid>
                <a:gridCol w="2844165"/>
                <a:gridCol w="2844165"/>
                <a:gridCol w="2844165"/>
              </a:tblGrid>
              <a:tr h="381000">
                <a:tc>
                  <a:txBody>
                    <a:bodyPr/>
                    <a:p>
                      <a:pPr>
                        <a:buNone/>
                      </a:pPr>
                      <a:r>
                        <a:rPr lang="en-US" altLang="zh-CN"/>
                        <a:t>STIPA</a:t>
                      </a:r>
                      <a:r>
                        <a:rPr lang="zh-CN" altLang="en-US"/>
                        <a:t>语言</a:t>
                      </a:r>
                      <a:r>
                        <a:rPr lang="zh-CN" altLang="en-US"/>
                        <a:t>清晰度</a:t>
                      </a:r>
                      <a:endParaRPr lang="zh-CN" altLang="en-US"/>
                    </a:p>
                  </a:txBody>
                  <a:tcPr/>
                </a:tc>
                <a:tc>
                  <a:txBody>
                    <a:bodyPr/>
                    <a:p>
                      <a:pPr>
                        <a:buNone/>
                      </a:pPr>
                      <a:r>
                        <a:rPr lang="zh-CN" altLang="en-US"/>
                        <a:t>男声</a:t>
                      </a:r>
                      <a:endParaRPr lang="zh-CN" altLang="en-US"/>
                    </a:p>
                  </a:txBody>
                  <a:tcPr/>
                </a:tc>
                <a:tc>
                  <a:txBody>
                    <a:bodyPr/>
                    <a:p>
                      <a:pPr>
                        <a:buNone/>
                      </a:pPr>
                      <a:r>
                        <a:rPr lang="zh-CN" altLang="en-US"/>
                        <a:t>女生</a:t>
                      </a:r>
                      <a:endParaRPr lang="zh-CN" altLang="en-US"/>
                    </a:p>
                  </a:txBody>
                  <a:tcPr/>
                </a:tc>
              </a:tr>
              <a:tr h="381000">
                <a:tc>
                  <a:txBody>
                    <a:bodyPr/>
                    <a:p>
                      <a:pPr>
                        <a:buNone/>
                      </a:pPr>
                      <a:r>
                        <a:rPr lang="en-US" altLang="zh-CN"/>
                        <a:t>MAX</a:t>
                      </a:r>
                      <a:r>
                        <a:rPr lang="zh-CN" altLang="en-US"/>
                        <a:t>（</a:t>
                      </a:r>
                      <a:r>
                        <a:rPr lang="zh-CN" altLang="en-US"/>
                        <a:t>最大值）</a:t>
                      </a:r>
                      <a:endParaRPr lang="zh-CN" altLang="en-US"/>
                    </a:p>
                  </a:txBody>
                  <a:tcPr/>
                </a:tc>
                <a:tc>
                  <a:txBody>
                    <a:bodyPr/>
                    <a:p>
                      <a:pPr>
                        <a:buNone/>
                      </a:pPr>
                      <a:r>
                        <a:rPr lang="en-US" altLang="zh-CN"/>
                        <a:t>0.686</a:t>
                      </a:r>
                      <a:endParaRPr lang="en-US" altLang="zh-CN"/>
                    </a:p>
                  </a:txBody>
                  <a:tcPr/>
                </a:tc>
                <a:tc>
                  <a:txBody>
                    <a:bodyPr/>
                    <a:p>
                      <a:pPr>
                        <a:buNone/>
                      </a:pPr>
                      <a:r>
                        <a:rPr lang="en-US" altLang="zh-CN"/>
                        <a:t>0.702</a:t>
                      </a:r>
                      <a:endParaRPr lang="en-US" altLang="zh-CN"/>
                    </a:p>
                  </a:txBody>
                  <a:tcPr/>
                </a:tc>
              </a:tr>
              <a:tr h="381000">
                <a:tc>
                  <a:txBody>
                    <a:bodyPr/>
                    <a:p>
                      <a:pPr>
                        <a:buNone/>
                      </a:pPr>
                      <a:r>
                        <a:rPr lang="en-US" altLang="zh-CN"/>
                        <a:t>MIN</a:t>
                      </a:r>
                      <a:r>
                        <a:rPr lang="zh-CN" altLang="en-US"/>
                        <a:t>（</a:t>
                      </a:r>
                      <a:r>
                        <a:rPr lang="zh-CN" altLang="en-US"/>
                        <a:t>最小值）</a:t>
                      </a:r>
                      <a:endParaRPr lang="zh-CN" altLang="en-US"/>
                    </a:p>
                  </a:txBody>
                  <a:tcPr/>
                </a:tc>
                <a:tc>
                  <a:txBody>
                    <a:bodyPr/>
                    <a:p>
                      <a:pPr>
                        <a:buNone/>
                      </a:pPr>
                      <a:r>
                        <a:rPr lang="en-US" altLang="zh-CN"/>
                        <a:t>0.550</a:t>
                      </a:r>
                      <a:endParaRPr lang="en-US" altLang="zh-CN"/>
                    </a:p>
                  </a:txBody>
                  <a:tcPr/>
                </a:tc>
                <a:tc>
                  <a:txBody>
                    <a:bodyPr/>
                    <a:p>
                      <a:pPr>
                        <a:buNone/>
                      </a:pPr>
                      <a:r>
                        <a:rPr lang="en-US" altLang="zh-CN"/>
                        <a:t>0.57</a:t>
                      </a:r>
                      <a:endParaRPr lang="en-US" altLang="zh-CN"/>
                    </a:p>
                  </a:txBody>
                  <a:tcPr/>
                </a:tc>
              </a:tr>
              <a:tr h="381000">
                <a:tc>
                  <a:txBody>
                    <a:bodyPr/>
                    <a:p>
                      <a:pPr>
                        <a:buNone/>
                      </a:pPr>
                      <a:r>
                        <a:rPr lang="en-US" altLang="zh-CN"/>
                        <a:t>AVG(</a:t>
                      </a:r>
                      <a:r>
                        <a:rPr lang="zh-CN" altLang="en-US"/>
                        <a:t>平均值</a:t>
                      </a:r>
                      <a:r>
                        <a:rPr lang="en-US" altLang="zh-CN"/>
                        <a:t>)</a:t>
                      </a:r>
                      <a:endParaRPr lang="en-US" altLang="zh-CN"/>
                    </a:p>
                  </a:txBody>
                  <a:tcPr/>
                </a:tc>
                <a:tc>
                  <a:txBody>
                    <a:bodyPr/>
                    <a:p>
                      <a:pPr>
                        <a:buNone/>
                      </a:pPr>
                      <a:r>
                        <a:rPr lang="en-US" altLang="zh-CN"/>
                        <a:t>0.639</a:t>
                      </a:r>
                      <a:endParaRPr lang="en-US" altLang="zh-CN"/>
                    </a:p>
                  </a:txBody>
                  <a:tcPr/>
                </a:tc>
                <a:tc>
                  <a:txBody>
                    <a:bodyPr/>
                    <a:p>
                      <a:pPr>
                        <a:buNone/>
                      </a:pPr>
                      <a:r>
                        <a:rPr lang="en-US" altLang="zh-CN"/>
                        <a:t>0.649</a:t>
                      </a:r>
                      <a:endParaRPr lang="en-US" altLang="zh-CN"/>
                    </a:p>
                  </a:txBody>
                  <a:tcPr/>
                </a:tc>
              </a:tr>
            </a:tbl>
          </a:graphicData>
        </a:graphic>
      </p:graphicFrame>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1.1、EASE模型数据</a:t>
            </a:r>
            <a:endParaRPr lang="zh-CN" altLang="en-US"/>
          </a:p>
        </p:txBody>
      </p:sp>
      <p:sp>
        <p:nvSpPr>
          <p:cNvPr id="3" name="内容占位符 2"/>
          <p:cNvSpPr>
            <a:spLocks noGrp="1"/>
          </p:cNvSpPr>
          <p:nvPr>
            <p:ph idx="1"/>
          </p:nvPr>
        </p:nvSpPr>
        <p:spPr>
          <a:xfrm>
            <a:off x="608330" y="1490345"/>
            <a:ext cx="10968990" cy="461645"/>
          </a:xfrm>
        </p:spPr>
        <p:txBody>
          <a:bodyPr/>
          <a:p>
            <a:r>
              <a:rPr lang="zh-CN" altLang="en-US"/>
              <a:t>模型依据业主提供的建筑图纸建立:</a:t>
            </a:r>
            <a:endParaRPr lang="zh-CN" altLang="en-US"/>
          </a:p>
        </p:txBody>
      </p:sp>
      <p:graphicFrame>
        <p:nvGraphicFramePr>
          <p:cNvPr id="4" name="表格 3"/>
          <p:cNvGraphicFramePr/>
          <p:nvPr>
            <p:custDataLst>
              <p:tags r:id="rId1"/>
            </p:custDataLst>
          </p:nvPr>
        </p:nvGraphicFramePr>
        <p:xfrm>
          <a:off x="1322070" y="2128520"/>
          <a:ext cx="7818120" cy="923290"/>
        </p:xfrm>
        <a:graphic>
          <a:graphicData uri="http://schemas.openxmlformats.org/drawingml/2006/table">
            <a:tbl>
              <a:tblPr firstRow="1" bandRow="1">
                <a:tableStyleId>{5C22544A-7EE6-4342-B048-85BDC9FD1C3A}</a:tableStyleId>
              </a:tblPr>
              <a:tblGrid>
                <a:gridCol w="1506220"/>
                <a:gridCol w="1231900"/>
                <a:gridCol w="1435735"/>
                <a:gridCol w="1038225"/>
                <a:gridCol w="1303020"/>
                <a:gridCol w="1303020"/>
              </a:tblGrid>
              <a:tr h="461645">
                <a:tc>
                  <a:txBody>
                    <a:bodyPr/>
                    <a:p>
                      <a:pPr algn="ctr">
                        <a:buNone/>
                      </a:pPr>
                      <a:r>
                        <a:rPr lang="zh-CN" altLang="en-US" sz="1600"/>
                        <a:t>项目</a:t>
                      </a:r>
                      <a:endParaRPr lang="zh-CN" altLang="en-US" sz="1600"/>
                    </a:p>
                  </a:txBody>
                  <a:tcPr/>
                </a:tc>
                <a:tc>
                  <a:txBody>
                    <a:bodyPr/>
                    <a:p>
                      <a:pPr algn="ctr">
                        <a:buNone/>
                      </a:pPr>
                      <a:r>
                        <a:rPr lang="zh-CN" altLang="en-US" sz="1600"/>
                        <a:t>总面积</a:t>
                      </a:r>
                      <a:endParaRPr lang="zh-CN" altLang="en-US" sz="1600"/>
                    </a:p>
                  </a:txBody>
                  <a:tcPr/>
                </a:tc>
                <a:tc>
                  <a:txBody>
                    <a:bodyPr/>
                    <a:p>
                      <a:pPr algn="ctr">
                        <a:buNone/>
                      </a:pPr>
                      <a:r>
                        <a:rPr lang="zh-CN" altLang="en-US" sz="1600"/>
                        <a:t>平均自由程</a:t>
                      </a:r>
                      <a:endParaRPr lang="zh-CN" altLang="en-US" sz="1600"/>
                    </a:p>
                  </a:txBody>
                  <a:tcPr/>
                </a:tc>
                <a:tc>
                  <a:txBody>
                    <a:bodyPr/>
                    <a:p>
                      <a:pPr algn="ctr">
                        <a:buNone/>
                      </a:pPr>
                      <a:r>
                        <a:rPr lang="zh-CN" altLang="en-US" sz="1600"/>
                        <a:t>湿度</a:t>
                      </a:r>
                      <a:endParaRPr lang="zh-CN" altLang="en-US" sz="1600"/>
                    </a:p>
                  </a:txBody>
                  <a:tcPr/>
                </a:tc>
                <a:tc>
                  <a:txBody>
                    <a:bodyPr/>
                    <a:p>
                      <a:pPr algn="ctr">
                        <a:buNone/>
                      </a:pPr>
                      <a:r>
                        <a:rPr lang="zh-CN" altLang="en-US" sz="1600"/>
                        <a:t>温度</a:t>
                      </a:r>
                      <a:endParaRPr lang="zh-CN" altLang="en-US" sz="1600"/>
                    </a:p>
                  </a:txBody>
                  <a:tcPr/>
                </a:tc>
                <a:tc>
                  <a:txBody>
                    <a:bodyPr/>
                    <a:p>
                      <a:pPr algn="ctr">
                        <a:buNone/>
                      </a:pPr>
                      <a:r>
                        <a:rPr lang="zh-CN" altLang="en-US" sz="1600"/>
                        <a:t>空气气压</a:t>
                      </a:r>
                      <a:endParaRPr lang="zh-CN" altLang="en-US" sz="1600"/>
                    </a:p>
                  </a:txBody>
                  <a:tcPr/>
                </a:tc>
              </a:tr>
              <a:tr h="461645">
                <a:tc>
                  <a:txBody>
                    <a:bodyPr/>
                    <a:p>
                      <a:pPr algn="ctr">
                        <a:buNone/>
                      </a:pPr>
                      <a:r>
                        <a:rPr lang="zh-CN" altLang="en-US" sz="1400"/>
                        <a:t>音乐舞蹈演出厅</a:t>
                      </a:r>
                      <a:endParaRPr lang="zh-CN" altLang="en-US" sz="1400"/>
                    </a:p>
                  </a:txBody>
                  <a:tcPr/>
                </a:tc>
                <a:tc>
                  <a:txBody>
                    <a:bodyPr/>
                    <a:p>
                      <a:pPr algn="ctr">
                        <a:buNone/>
                      </a:pPr>
                      <a:r>
                        <a:rPr lang="en-US" altLang="zh-CN" sz="1400"/>
                        <a:t>≈2027.27 m²</a:t>
                      </a:r>
                      <a:endParaRPr lang="en-US" altLang="zh-CN" sz="1400"/>
                    </a:p>
                  </a:txBody>
                  <a:tcPr/>
                </a:tc>
                <a:tc>
                  <a:txBody>
                    <a:bodyPr/>
                    <a:p>
                      <a:pPr algn="ctr">
                        <a:buNone/>
                      </a:pPr>
                      <a:r>
                        <a:rPr lang="zh-CN" altLang="en-US" sz="1400"/>
                        <a:t>1.3m/0.04s</a:t>
                      </a:r>
                      <a:endParaRPr lang="zh-CN" altLang="en-US" sz="1400"/>
                    </a:p>
                  </a:txBody>
                  <a:tcPr/>
                </a:tc>
                <a:tc>
                  <a:txBody>
                    <a:bodyPr/>
                    <a:p>
                      <a:pPr algn="ctr">
                        <a:buNone/>
                      </a:pPr>
                      <a:r>
                        <a:rPr lang="zh-CN" altLang="en-US" sz="1400"/>
                        <a:t>60％</a:t>
                      </a:r>
                      <a:endParaRPr lang="zh-CN" altLang="en-US" sz="1400"/>
                    </a:p>
                  </a:txBody>
                  <a:tcPr/>
                </a:tc>
                <a:tc>
                  <a:txBody>
                    <a:bodyPr/>
                    <a:p>
                      <a:pPr algn="ctr">
                        <a:buNone/>
                      </a:pPr>
                      <a:r>
                        <a:rPr lang="en-US" altLang="zh-CN" sz="1400"/>
                        <a:t>20%</a:t>
                      </a:r>
                      <a:endParaRPr lang="en-US" altLang="zh-CN" sz="1400"/>
                    </a:p>
                  </a:txBody>
                  <a:tcPr/>
                </a:tc>
                <a:tc>
                  <a:txBody>
                    <a:bodyPr/>
                    <a:p>
                      <a:pPr algn="ctr">
                        <a:buNone/>
                      </a:pPr>
                      <a:r>
                        <a:rPr lang="zh-CN" altLang="en-US" sz="1400"/>
                        <a:t>1013hPa</a:t>
                      </a:r>
                      <a:endParaRPr lang="zh-CN" altLang="en-US" sz="1400"/>
                    </a:p>
                  </a:txBody>
                  <a:tcPr/>
                </a:tc>
              </a:tr>
            </a:tbl>
          </a:graphicData>
        </a:graphic>
      </p:graphicFrame>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zh-CN" altLang="en-US"/>
              <a:t>音乐舞蹈演出厅混响</a:t>
            </a:r>
            <a:r>
              <a:rPr lang="zh-CN" altLang="en-US"/>
              <a:t>时间：</a:t>
            </a:r>
            <a:endParaRPr lang="zh-CN" altLang="en-US"/>
          </a:p>
        </p:txBody>
      </p:sp>
      <p:pic>
        <p:nvPicPr>
          <p:cNvPr id="4" name="图片 3"/>
          <p:cNvPicPr>
            <a:picLocks noChangeAspect="1"/>
          </p:cNvPicPr>
          <p:nvPr/>
        </p:nvPicPr>
        <p:blipFill>
          <a:blip r:embed="rId1"/>
          <a:stretch>
            <a:fillRect/>
          </a:stretch>
        </p:blipFill>
        <p:spPr>
          <a:xfrm>
            <a:off x="3869690" y="1485265"/>
            <a:ext cx="4452620" cy="4804410"/>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结论：</a:t>
            </a:r>
            <a:endParaRPr lang="zh-CN" altLang="en-US"/>
          </a:p>
        </p:txBody>
      </p:sp>
      <p:sp>
        <p:nvSpPr>
          <p:cNvPr id="3" name="内容占位符 2"/>
          <p:cNvSpPr>
            <a:spLocks noGrp="1"/>
          </p:cNvSpPr>
          <p:nvPr>
            <p:ph idx="1"/>
          </p:nvPr>
        </p:nvSpPr>
        <p:spPr/>
        <p:txBody>
          <a:bodyPr>
            <a:noAutofit/>
          </a:bodyPr>
          <a:p>
            <a:r>
              <a:rPr lang="zh-CN" altLang="en-US" sz="1200">
                <a:solidFill>
                  <a:schemeClr val="tx1"/>
                </a:solidFill>
              </a:rPr>
              <a:t>本报告书声场模拟采用的扬声器配置及其技术指标，满足/优于设计要求：</a:t>
            </a:r>
            <a:endParaRPr lang="zh-CN" altLang="en-US" sz="1200">
              <a:solidFill>
                <a:schemeClr val="tx1"/>
              </a:solidFill>
            </a:endParaRPr>
          </a:p>
          <a:p>
            <a:r>
              <a:rPr lang="zh-CN" altLang="en-US" sz="1200">
                <a:solidFill>
                  <a:schemeClr val="tx1"/>
                </a:solidFill>
              </a:rPr>
              <a:t>1)最大声压级指标：多用途一级额定通带内最大声压级大于或等于</a:t>
            </a:r>
            <a:r>
              <a:rPr lang="en-US" altLang="zh-CN" sz="1200">
                <a:solidFill>
                  <a:schemeClr val="tx1"/>
                </a:solidFill>
              </a:rPr>
              <a:t>106</a:t>
            </a:r>
            <a:r>
              <a:rPr lang="zh-CN" altLang="en-US" sz="1200">
                <a:solidFill>
                  <a:schemeClr val="tx1"/>
                </a:solidFill>
              </a:rPr>
              <a:t>dB。</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rPr>
              <a:t>音乐舞蹈演出厅扩声（1</a:t>
            </a:r>
            <a:r>
              <a:rPr lang="en-US" altLang="zh-CN" sz="1200">
                <a:solidFill>
                  <a:schemeClr val="tx1"/>
                </a:solidFill>
              </a:rPr>
              <a:t>00</a:t>
            </a:r>
            <a:r>
              <a:rPr lang="zh-CN" altLang="en-US" sz="1200">
                <a:solidFill>
                  <a:schemeClr val="tx1"/>
                </a:solidFill>
              </a:rPr>
              <a:t>Hz-8000Hz）最大声压级：</a:t>
            </a:r>
            <a:r>
              <a:rPr lang="en-US" altLang="zh-CN" sz="1200">
                <a:solidFill>
                  <a:schemeClr val="tx1"/>
                </a:solidFill>
              </a:rPr>
              <a:t>110</a:t>
            </a:r>
            <a:r>
              <a:rPr lang="zh-CN" altLang="en-US" sz="1200">
                <a:solidFill>
                  <a:schemeClr val="tx1"/>
                </a:solidFill>
              </a:rPr>
              <a:t> dB，优于</a:t>
            </a:r>
            <a:r>
              <a:rPr lang="zh-CN" altLang="en-US" sz="1200">
                <a:solidFill>
                  <a:schemeClr val="tx1"/>
                </a:solidFill>
                <a:sym typeface="+mn-ea"/>
              </a:rPr>
              <a:t>多用途扩声一级标准</a:t>
            </a:r>
            <a:r>
              <a:rPr lang="zh-CN" altLang="en-US" sz="1200">
                <a:solidFill>
                  <a:schemeClr val="tx1"/>
                </a:solidFill>
              </a:rPr>
              <a:t>；</a:t>
            </a:r>
            <a:endParaRPr lang="zh-CN" altLang="en-US" sz="1200">
              <a:solidFill>
                <a:schemeClr val="tx1"/>
              </a:solidFill>
            </a:endParaRPr>
          </a:p>
          <a:p>
            <a:endParaRPr lang="zh-CN" altLang="en-US" sz="1200">
              <a:solidFill>
                <a:schemeClr val="tx1"/>
              </a:solidFill>
            </a:endParaRPr>
          </a:p>
          <a:p>
            <a:r>
              <a:rPr lang="zh-CN" altLang="en-US" sz="1200">
                <a:solidFill>
                  <a:schemeClr val="tx1"/>
                </a:solidFill>
              </a:rPr>
              <a:t>2)稳态声场不均匀度指标：多用途类一级1000Hz时小于或等于6dB、4000Hz时小于或等于 8dB。</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rPr>
              <a:t>音乐</a:t>
            </a:r>
            <a:r>
              <a:rPr lang="zh-CN" altLang="en-US" sz="1200">
                <a:solidFill>
                  <a:schemeClr val="tx1"/>
                </a:solidFill>
                <a:sym typeface="+mn-ea"/>
              </a:rPr>
              <a:t>舞蹈演出</a:t>
            </a:r>
            <a:r>
              <a:rPr lang="zh-CN" altLang="en-US" sz="1200">
                <a:solidFill>
                  <a:schemeClr val="tx1"/>
                </a:solidFill>
              </a:rPr>
              <a:t>厅直达声场不均匀度： 1000Hz时为</a:t>
            </a:r>
            <a:r>
              <a:rPr lang="en-US" altLang="zh-CN" sz="1200">
                <a:solidFill>
                  <a:schemeClr val="tx1"/>
                </a:solidFill>
              </a:rPr>
              <a:t>6</a:t>
            </a:r>
            <a:r>
              <a:rPr lang="zh-CN" altLang="en-US" sz="1200">
                <a:solidFill>
                  <a:schemeClr val="tx1"/>
                </a:solidFill>
              </a:rPr>
              <a:t>dB、4000Hz时为</a:t>
            </a:r>
            <a:r>
              <a:rPr lang="en-US" altLang="zh-CN" sz="1200">
                <a:solidFill>
                  <a:schemeClr val="tx1"/>
                </a:solidFill>
              </a:rPr>
              <a:t>8</a:t>
            </a:r>
            <a:r>
              <a:rPr lang="zh-CN" altLang="en-US" sz="1200">
                <a:solidFill>
                  <a:schemeClr val="tx1"/>
                </a:solidFill>
              </a:rPr>
              <a:t>dB，满足</a:t>
            </a:r>
            <a:r>
              <a:rPr lang="zh-CN" altLang="en-US" sz="1200">
                <a:solidFill>
                  <a:schemeClr val="tx1"/>
                </a:solidFill>
                <a:sym typeface="+mn-ea"/>
              </a:rPr>
              <a:t>多用途扩声一级标准</a:t>
            </a:r>
            <a:r>
              <a:rPr lang="zh-CN" altLang="en-US" sz="1200">
                <a:solidFill>
                  <a:schemeClr val="tx1"/>
                </a:solidFill>
              </a:rPr>
              <a:t>；</a:t>
            </a:r>
            <a:endParaRPr lang="zh-CN" altLang="en-US" sz="1200">
              <a:solidFill>
                <a:schemeClr val="tx1"/>
              </a:solidFill>
            </a:endParaRPr>
          </a:p>
          <a:p>
            <a:endParaRPr lang="zh-CN" altLang="en-US" sz="1200">
              <a:solidFill>
                <a:schemeClr val="tx1"/>
              </a:solidFill>
            </a:endParaRPr>
          </a:p>
          <a:p>
            <a:r>
              <a:rPr lang="zh-CN" altLang="en-US" sz="1200">
                <a:solidFill>
                  <a:schemeClr val="tx1"/>
                </a:solidFill>
              </a:rPr>
              <a:t>3)语言传输指数(STIPA)指标：＞0.5。</a:t>
            </a:r>
            <a:endParaRPr lang="zh-CN" altLang="en-US" sz="1200">
              <a:solidFill>
                <a:schemeClr val="tx1"/>
              </a:solidFill>
            </a:endParaRPr>
          </a:p>
          <a:p>
            <a:r>
              <a:rPr lang="zh-CN" altLang="en-US" sz="1200">
                <a:solidFill>
                  <a:schemeClr val="tx1"/>
                </a:solidFill>
              </a:rPr>
              <a:t>模拟结果：</a:t>
            </a:r>
            <a:endParaRPr lang="zh-CN" altLang="en-US" sz="1200">
              <a:solidFill>
                <a:schemeClr val="tx1"/>
              </a:solidFill>
            </a:endParaRPr>
          </a:p>
          <a:p>
            <a:r>
              <a:rPr lang="zh-CN" altLang="en-US" sz="1200">
                <a:solidFill>
                  <a:schemeClr val="tx1"/>
                </a:solidFill>
              </a:rPr>
              <a:t>音乐</a:t>
            </a:r>
            <a:r>
              <a:rPr lang="zh-CN" altLang="en-US" sz="1200">
                <a:solidFill>
                  <a:schemeClr val="tx1"/>
                </a:solidFill>
                <a:sym typeface="+mn-ea"/>
              </a:rPr>
              <a:t>舞蹈演出</a:t>
            </a:r>
            <a:r>
              <a:rPr lang="zh-CN" altLang="en-US" sz="1200">
                <a:solidFill>
                  <a:schemeClr val="tx1"/>
                </a:solidFill>
              </a:rPr>
              <a:t>厅左/中/右声道传输指数STI：男声源/平均值为0.</a:t>
            </a:r>
            <a:r>
              <a:rPr lang="en-US" sz="1200">
                <a:solidFill>
                  <a:schemeClr val="tx1"/>
                </a:solidFill>
              </a:rPr>
              <a:t>639</a:t>
            </a:r>
            <a:r>
              <a:rPr lang="zh-CN" altLang="en-US" sz="1200">
                <a:solidFill>
                  <a:schemeClr val="tx1"/>
                </a:solidFill>
              </a:rPr>
              <a:t>、女声源/平均值为0.</a:t>
            </a:r>
            <a:r>
              <a:rPr lang="en-US" sz="1200">
                <a:solidFill>
                  <a:schemeClr val="tx1"/>
                </a:solidFill>
              </a:rPr>
              <a:t>649</a:t>
            </a:r>
            <a:r>
              <a:rPr lang="zh-CN" altLang="en-US" sz="1200">
                <a:solidFill>
                  <a:schemeClr val="tx1"/>
                </a:solidFill>
              </a:rPr>
              <a:t>，</a:t>
            </a:r>
            <a:r>
              <a:rPr lang="zh-CN" altLang="en-US" sz="1200">
                <a:solidFill>
                  <a:schemeClr val="tx1"/>
                </a:solidFill>
                <a:sym typeface="+mn-ea"/>
              </a:rPr>
              <a:t>优于多用途扩声一级标准</a:t>
            </a:r>
            <a:r>
              <a:rPr lang="zh-CN" altLang="en-US" sz="1200">
                <a:solidFill>
                  <a:schemeClr val="tx1"/>
                </a:solidFill>
              </a:rPr>
              <a:t>；</a:t>
            </a:r>
            <a:endParaRPr lang="zh-CN" altLang="en-US" sz="1200">
              <a:solidFill>
                <a:schemeClr val="tx1"/>
              </a:solidFill>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3095625" y="5784850"/>
            <a:ext cx="4972685" cy="306705"/>
          </a:xfrm>
          <a:prstGeom prst="rect">
            <a:avLst/>
          </a:prstGeom>
          <a:noFill/>
        </p:spPr>
        <p:txBody>
          <a:bodyPr wrap="square" rtlCol="0">
            <a:spAutoFit/>
          </a:bodyPr>
          <a:p>
            <a:pPr algn="ctr"/>
            <a:r>
              <a:rPr lang="zh-CN" altLang="en-US" sz="1400"/>
              <a:t>音乐舞蹈演出厅扩声系统传输频率特性曲线</a:t>
            </a:r>
            <a:endParaRPr lang="zh-CN" altLang="en-US" sz="1400"/>
          </a:p>
        </p:txBody>
      </p:sp>
      <p:sp>
        <p:nvSpPr>
          <p:cNvPr id="13" name="文本框 12"/>
          <p:cNvSpPr txBox="1"/>
          <p:nvPr/>
        </p:nvSpPr>
        <p:spPr>
          <a:xfrm>
            <a:off x="8740140" y="4276725"/>
            <a:ext cx="640080" cy="368300"/>
          </a:xfrm>
          <a:prstGeom prst="rect">
            <a:avLst/>
          </a:prstGeom>
          <a:noFill/>
        </p:spPr>
        <p:txBody>
          <a:bodyPr wrap="none" rtlCol="0" anchor="t">
            <a:spAutoFit/>
          </a:bodyPr>
          <a:p>
            <a:r>
              <a:rPr lang="zh-CN" altLang="en-US">
                <a:solidFill>
                  <a:schemeClr val="accent1">
                    <a:lumMod val="75000"/>
                  </a:schemeClr>
                </a:solidFill>
              </a:rPr>
              <a:t>——</a:t>
            </a:r>
            <a:endParaRPr lang="zh-CN" altLang="en-US">
              <a:solidFill>
                <a:schemeClr val="accent1">
                  <a:lumMod val="75000"/>
                </a:schemeClr>
              </a:solidFill>
            </a:endParaRPr>
          </a:p>
        </p:txBody>
      </p:sp>
      <p:sp>
        <p:nvSpPr>
          <p:cNvPr id="14" name="文本框 13"/>
          <p:cNvSpPr txBox="1"/>
          <p:nvPr/>
        </p:nvSpPr>
        <p:spPr>
          <a:xfrm>
            <a:off x="8740140" y="4645025"/>
            <a:ext cx="640080" cy="368300"/>
          </a:xfrm>
          <a:prstGeom prst="rect">
            <a:avLst/>
          </a:prstGeom>
          <a:noFill/>
        </p:spPr>
        <p:txBody>
          <a:bodyPr wrap="none" rtlCol="0" anchor="t">
            <a:spAutoFit/>
          </a:bodyPr>
          <a:p>
            <a:r>
              <a:rPr lang="zh-CN" altLang="en-US">
                <a:solidFill>
                  <a:schemeClr val="accent2">
                    <a:lumMod val="50000"/>
                  </a:schemeClr>
                </a:solidFill>
              </a:rPr>
              <a:t>——</a:t>
            </a:r>
            <a:endParaRPr lang="zh-CN" altLang="en-US">
              <a:solidFill>
                <a:schemeClr val="accent2">
                  <a:lumMod val="50000"/>
                </a:schemeClr>
              </a:solidFill>
            </a:endParaRPr>
          </a:p>
        </p:txBody>
      </p:sp>
      <p:sp>
        <p:nvSpPr>
          <p:cNvPr id="15" name="文本框 14"/>
          <p:cNvSpPr txBox="1"/>
          <p:nvPr/>
        </p:nvSpPr>
        <p:spPr>
          <a:xfrm>
            <a:off x="8740140" y="5013325"/>
            <a:ext cx="640080" cy="368300"/>
          </a:xfrm>
          <a:prstGeom prst="rect">
            <a:avLst/>
          </a:prstGeom>
          <a:noFill/>
        </p:spPr>
        <p:txBody>
          <a:bodyPr wrap="none" rtlCol="0" anchor="t">
            <a:spAutoFit/>
          </a:bodyPr>
          <a:p>
            <a:r>
              <a:rPr lang="zh-CN" altLang="en-US">
                <a:solidFill>
                  <a:schemeClr val="accent4"/>
                </a:solidFill>
              </a:rPr>
              <a:t>——</a:t>
            </a:r>
            <a:endParaRPr lang="zh-CN" altLang="en-US">
              <a:solidFill>
                <a:schemeClr val="accent4"/>
              </a:solidFill>
            </a:endParaRPr>
          </a:p>
        </p:txBody>
      </p:sp>
      <p:sp>
        <p:nvSpPr>
          <p:cNvPr id="16" name="文本框 15"/>
          <p:cNvSpPr txBox="1"/>
          <p:nvPr/>
        </p:nvSpPr>
        <p:spPr>
          <a:xfrm>
            <a:off x="9380220" y="4307840"/>
            <a:ext cx="198882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最大声压级</a:t>
            </a:r>
            <a:endParaRPr lang="zh-CN" altLang="en-US" sz="1600">
              <a:latin typeface="宋体" panose="02010600030101010101" pitchFamily="2" charset="-122"/>
              <a:ea typeface="宋体" panose="02010600030101010101" pitchFamily="2" charset="-122"/>
            </a:endParaRPr>
          </a:p>
        </p:txBody>
      </p:sp>
      <p:sp>
        <p:nvSpPr>
          <p:cNvPr id="17" name="文本框 16"/>
          <p:cNvSpPr txBox="1"/>
          <p:nvPr/>
        </p:nvSpPr>
        <p:spPr>
          <a:xfrm>
            <a:off x="9380220" y="4676140"/>
            <a:ext cx="200660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平均声压级</a:t>
            </a:r>
            <a:endParaRPr lang="zh-CN" altLang="en-US" sz="1600">
              <a:latin typeface="宋体" panose="02010600030101010101" pitchFamily="2" charset="-122"/>
              <a:ea typeface="宋体" panose="02010600030101010101" pitchFamily="2" charset="-122"/>
            </a:endParaRPr>
          </a:p>
        </p:txBody>
      </p:sp>
      <p:sp>
        <p:nvSpPr>
          <p:cNvPr id="18" name="文本框 17"/>
          <p:cNvSpPr txBox="1"/>
          <p:nvPr/>
        </p:nvSpPr>
        <p:spPr>
          <a:xfrm>
            <a:off x="9380220" y="5013325"/>
            <a:ext cx="4064000" cy="337185"/>
          </a:xfrm>
          <a:prstGeom prst="rect">
            <a:avLst/>
          </a:prstGeom>
          <a:noFill/>
        </p:spPr>
        <p:txBody>
          <a:bodyPr wrap="square" rtlCol="0">
            <a:spAutoFit/>
          </a:bodyPr>
          <a:p>
            <a:r>
              <a:rPr lang="zh-CN" altLang="en-US" sz="1600">
                <a:latin typeface="宋体" panose="02010600030101010101" pitchFamily="2" charset="-122"/>
                <a:ea typeface="宋体" panose="02010600030101010101" pitchFamily="2" charset="-122"/>
              </a:rPr>
              <a:t>最小声压级</a:t>
            </a:r>
            <a:endParaRPr lang="zh-CN" altLang="en-US" sz="1600">
              <a:latin typeface="宋体" panose="02010600030101010101" pitchFamily="2" charset="-122"/>
              <a:ea typeface="宋体" panose="02010600030101010101" pitchFamily="2" charset="-122"/>
            </a:endParaRPr>
          </a:p>
        </p:txBody>
      </p:sp>
      <p:pic>
        <p:nvPicPr>
          <p:cNvPr id="10" name="内容占位符 9"/>
          <p:cNvPicPr>
            <a:picLocks noChangeAspect="1"/>
          </p:cNvPicPr>
          <p:nvPr>
            <p:ph idx="1"/>
          </p:nvPr>
        </p:nvPicPr>
        <p:blipFill>
          <a:blip r:embed="rId1"/>
          <a:stretch>
            <a:fillRect/>
          </a:stretch>
        </p:blipFill>
        <p:spPr>
          <a:xfrm>
            <a:off x="2548255" y="2737485"/>
            <a:ext cx="6068060" cy="2879090"/>
          </a:xfrm>
          <a:prstGeom prst="rect">
            <a:avLst/>
          </a:prstGeom>
        </p:spPr>
      </p:pic>
      <p:sp>
        <p:nvSpPr>
          <p:cNvPr id="2" name="文本框 1"/>
          <p:cNvSpPr txBox="1"/>
          <p:nvPr/>
        </p:nvSpPr>
        <p:spPr>
          <a:xfrm>
            <a:off x="1009015" y="801370"/>
            <a:ext cx="9029065" cy="1546860"/>
          </a:xfrm>
          <a:prstGeom prst="rect">
            <a:avLst/>
          </a:prstGeom>
          <a:noFill/>
        </p:spPr>
        <p:txBody>
          <a:bodyPr wrap="square" rtlCol="0">
            <a:spAutoFit/>
          </a:bodyPr>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solidFill>
                  <a:schemeClr val="tx1"/>
                </a:solidFill>
                <a:uFillTx/>
                <a:sym typeface="+mn-ea"/>
              </a:rPr>
              <a:t>4)传输频率特性：以100Hz～6300Hz的平均声压级为0dB,在此频带内允许一4dB～4dB的变化；80Hz、8000Hz频带允许一6dB~4dB的变化；63Hz、10000Hz频带允许—8dB～4dB的变化；50Hz、12500Hz频带允许+10dB～4dB的变化。</a:t>
            </a:r>
            <a:endParaRPr lang="zh-CN" altLang="en-US" sz="1200" spc="150">
              <a:solidFill>
                <a:schemeClr val="tx1"/>
              </a:solidFill>
              <a:uFillTx/>
              <a:sym typeface="+mn-ea"/>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solidFill>
                  <a:schemeClr val="tx1"/>
                </a:solidFill>
                <a:uFillTx/>
                <a:sym typeface="+mn-ea"/>
              </a:rPr>
              <a:t>模拟结果：</a:t>
            </a:r>
            <a:endParaRPr lang="zh-CN" altLang="en-US" sz="1200" spc="150">
              <a:solidFill>
                <a:schemeClr val="tx1"/>
              </a:solidFill>
              <a:uFillTx/>
              <a:sym typeface="+mn-ea"/>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1200" spc="150">
                <a:solidFill>
                  <a:schemeClr val="tx1"/>
                </a:solidFill>
                <a:uFillTx/>
                <a:sym typeface="+mn-ea"/>
              </a:rPr>
              <a:t>以100Hz～10000Hz的平均声压级为0dB,在此频带内4dB的变化，优于多用途扩声一级标准。</a:t>
            </a:r>
            <a:endParaRPr lang="zh-CN" altLang="en-US" sz="1200" spc="150">
              <a:solidFill>
                <a:schemeClr val="tx1"/>
              </a:solidFill>
              <a:uFillTx/>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24890" y="0"/>
            <a:ext cx="9777095" cy="6842125"/>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1.2、声学设计依据</a:t>
            </a:r>
            <a:endParaRPr lang="zh-CN" altLang="en-US"/>
          </a:p>
        </p:txBody>
      </p:sp>
      <p:sp>
        <p:nvSpPr>
          <p:cNvPr id="3" name="内容占位符 2"/>
          <p:cNvSpPr>
            <a:spLocks noGrp="1"/>
          </p:cNvSpPr>
          <p:nvPr>
            <p:ph idx="1"/>
          </p:nvPr>
        </p:nvSpPr>
        <p:spPr/>
        <p:txBody>
          <a:bodyPr/>
          <a:p>
            <a:r>
              <a:rPr lang="zh-CN" altLang="en-US"/>
              <a:t>根据</a:t>
            </a:r>
            <a:r>
              <a:rPr lang="zh-CN" altLang="en-US">
                <a:sym typeface="+mn-ea"/>
              </a:rPr>
              <a:t>厅堂使用</a:t>
            </a:r>
            <a:r>
              <a:rPr lang="zh-CN" altLang="en-US"/>
              <a:t>要求：为适应不同节目的演出，音乐舞蹈演出厅的扩声系统声学特性指标应满足</a:t>
            </a:r>
            <a:r>
              <a:rPr lang="zh-CN" altLang="en-US">
                <a:sym typeface="+mn-ea"/>
              </a:rPr>
              <a:t>GB/T</a:t>
            </a:r>
            <a:r>
              <a:rPr lang="en-US" altLang="zh-CN">
                <a:sym typeface="+mn-ea"/>
              </a:rPr>
              <a:t>50371-2006</a:t>
            </a:r>
            <a:r>
              <a:rPr lang="zh-CN" altLang="en-US">
                <a:sym typeface="+mn-ea"/>
              </a:rPr>
              <a:t>《厅堂扩声统设计标准》</a:t>
            </a:r>
            <a:r>
              <a:rPr lang="zh-CN" altLang="en-US"/>
              <a:t>中规定的多用途类扩声一级指标。</a:t>
            </a:r>
            <a:endParaRPr lang="zh-CN" altLang="en-US"/>
          </a:p>
        </p:txBody>
      </p:sp>
      <p:pic>
        <p:nvPicPr>
          <p:cNvPr id="6" name="图片 5"/>
          <p:cNvPicPr>
            <a:picLocks noChangeAspect="1"/>
          </p:cNvPicPr>
          <p:nvPr/>
        </p:nvPicPr>
        <p:blipFill>
          <a:blip r:embed="rId1"/>
          <a:stretch>
            <a:fillRect/>
          </a:stretch>
        </p:blipFill>
        <p:spPr>
          <a:xfrm>
            <a:off x="3590925" y="2442210"/>
            <a:ext cx="4728210" cy="4065905"/>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753485" y="5460365"/>
            <a:ext cx="4972685" cy="306705"/>
          </a:xfrm>
          <a:prstGeom prst="rect">
            <a:avLst/>
          </a:prstGeom>
          <a:noFill/>
        </p:spPr>
        <p:txBody>
          <a:bodyPr wrap="square" rtlCol="0">
            <a:spAutoFit/>
          </a:bodyPr>
          <a:p>
            <a:pPr algn="ctr"/>
            <a:r>
              <a:rPr lang="zh-CN" altLang="en-US" sz="1400"/>
              <a:t>图1  多用途类一级扩声系统传输频率特性曲线</a:t>
            </a:r>
            <a:endParaRPr lang="zh-CN" altLang="en-US" sz="1400"/>
          </a:p>
        </p:txBody>
      </p:sp>
      <p:pic>
        <p:nvPicPr>
          <p:cNvPr id="3" name="图片 2"/>
          <p:cNvPicPr>
            <a:picLocks noChangeAspect="1"/>
          </p:cNvPicPr>
          <p:nvPr/>
        </p:nvPicPr>
        <p:blipFill>
          <a:blip r:embed="rId1"/>
          <a:stretch>
            <a:fillRect/>
          </a:stretch>
        </p:blipFill>
        <p:spPr>
          <a:xfrm>
            <a:off x="3206750" y="1893570"/>
            <a:ext cx="5778500" cy="3486150"/>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85795"/>
            <a:ext cx="10969200" cy="705600"/>
          </a:xfrm>
        </p:spPr>
        <p:txBody>
          <a:bodyPr/>
          <a:p>
            <a:r>
              <a:rPr lang="zh-CN" altLang="en-US"/>
              <a:t>1.3、扬声器配置</a:t>
            </a:r>
            <a:endParaRPr lang="zh-CN" altLang="en-US"/>
          </a:p>
        </p:txBody>
      </p:sp>
      <p:sp>
        <p:nvSpPr>
          <p:cNvPr id="5" name="文本框 4"/>
          <p:cNvSpPr txBox="1"/>
          <p:nvPr/>
        </p:nvSpPr>
        <p:spPr>
          <a:xfrm>
            <a:off x="5258435" y="6551295"/>
            <a:ext cx="4064000" cy="306705"/>
          </a:xfrm>
          <a:prstGeom prst="rect">
            <a:avLst/>
          </a:prstGeom>
          <a:noFill/>
        </p:spPr>
        <p:txBody>
          <a:bodyPr wrap="square" rtlCol="0">
            <a:spAutoFit/>
          </a:bodyPr>
          <a:p>
            <a:r>
              <a:rPr lang="zh-CN" altLang="en-US" sz="1400"/>
              <a:t>扬声器布置三维示意图</a:t>
            </a:r>
            <a:endParaRPr lang="zh-CN" altLang="en-US" sz="1400"/>
          </a:p>
        </p:txBody>
      </p:sp>
      <p:pic>
        <p:nvPicPr>
          <p:cNvPr id="7" name="图片 6"/>
          <p:cNvPicPr>
            <a:picLocks noChangeAspect="1"/>
          </p:cNvPicPr>
          <p:nvPr/>
        </p:nvPicPr>
        <p:blipFill>
          <a:blip r:embed="rId1"/>
          <a:stretch>
            <a:fillRect/>
          </a:stretch>
        </p:blipFill>
        <p:spPr>
          <a:xfrm>
            <a:off x="-1371600" y="-1358265"/>
            <a:ext cx="12192000" cy="5765165"/>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000"/>
              <a:t>音乐舞蹈</a:t>
            </a:r>
            <a:r>
              <a:rPr lang="zh-CN" altLang="en-US" sz="2000"/>
              <a:t>演出厅扬声器配置：</a:t>
            </a:r>
            <a:endParaRPr lang="zh-CN" altLang="en-US" sz="2000"/>
          </a:p>
        </p:txBody>
      </p:sp>
      <p:graphicFrame>
        <p:nvGraphicFramePr>
          <p:cNvPr id="4" name="表格 3"/>
          <p:cNvGraphicFramePr/>
          <p:nvPr>
            <p:custDataLst>
              <p:tags r:id="rId1"/>
            </p:custDataLst>
          </p:nvPr>
        </p:nvGraphicFramePr>
        <p:xfrm>
          <a:off x="1828800" y="1381760"/>
          <a:ext cx="8211820" cy="4488180"/>
        </p:xfrm>
        <a:graphic>
          <a:graphicData uri="http://schemas.openxmlformats.org/drawingml/2006/table">
            <a:tbl>
              <a:tblPr firstRow="1" bandRow="1">
                <a:tableStyleId>{5C22544A-7EE6-4342-B048-85BDC9FD1C3A}</a:tableStyleId>
              </a:tblPr>
              <a:tblGrid>
                <a:gridCol w="1642110"/>
                <a:gridCol w="1968500"/>
                <a:gridCol w="1316355"/>
                <a:gridCol w="1642745"/>
                <a:gridCol w="1642110"/>
              </a:tblGrid>
              <a:tr h="382270">
                <a:tc>
                  <a:txBody>
                    <a:bodyPr/>
                    <a:p>
                      <a:pPr algn="ctr">
                        <a:buNone/>
                      </a:pPr>
                      <a:r>
                        <a:rPr lang="zh-CN" altLang="en-US" sz="1200"/>
                        <a:t>名称</a:t>
                      </a:r>
                      <a:endParaRPr lang="zh-CN" altLang="en-US" sz="1200"/>
                    </a:p>
                  </a:txBody>
                  <a:tcPr/>
                </a:tc>
                <a:tc>
                  <a:txBody>
                    <a:bodyPr/>
                    <a:p>
                      <a:pPr algn="ctr">
                        <a:buNone/>
                      </a:pPr>
                      <a:r>
                        <a:rPr lang="zh-CN" altLang="en-US" sz="1200"/>
                        <a:t>频率</a:t>
                      </a:r>
                      <a:endParaRPr lang="zh-CN" altLang="en-US" sz="1200"/>
                    </a:p>
                  </a:txBody>
                  <a:tcPr/>
                </a:tc>
                <a:tc>
                  <a:txBody>
                    <a:bodyPr/>
                    <a:p>
                      <a:pPr algn="ctr">
                        <a:buNone/>
                      </a:pPr>
                      <a:r>
                        <a:rPr lang="zh-CN" altLang="en-US" sz="1200"/>
                        <a:t>最大声压级</a:t>
                      </a:r>
                      <a:endParaRPr lang="zh-CN" altLang="en-US" sz="1200"/>
                    </a:p>
                  </a:txBody>
                  <a:tcPr/>
                </a:tc>
                <a:tc>
                  <a:txBody>
                    <a:bodyPr/>
                    <a:p>
                      <a:pPr algn="ctr">
                        <a:buNone/>
                      </a:pPr>
                      <a:r>
                        <a:rPr lang="zh-CN" altLang="en-US" sz="1200"/>
                        <a:t>覆盖角度</a:t>
                      </a:r>
                      <a:endParaRPr lang="zh-CN" altLang="en-US" sz="1200"/>
                    </a:p>
                  </a:txBody>
                  <a:tcPr/>
                </a:tc>
                <a:tc>
                  <a:txBody>
                    <a:bodyPr/>
                    <a:p>
                      <a:pPr algn="ctr">
                        <a:buNone/>
                      </a:pPr>
                      <a:r>
                        <a:rPr lang="zh-CN" altLang="en-US" sz="1200"/>
                        <a:t>数量</a:t>
                      </a:r>
                      <a:endParaRPr lang="zh-CN" altLang="en-US" sz="1200"/>
                    </a:p>
                  </a:txBody>
                  <a:tcPr/>
                </a:tc>
              </a:tr>
              <a:tr h="459105">
                <a:tc>
                  <a:txBody>
                    <a:bodyPr/>
                    <a:p>
                      <a:pPr algn="ctr">
                        <a:buNone/>
                      </a:pPr>
                      <a:r>
                        <a:rPr lang="zh-CN" altLang="en-US" sz="1200"/>
                        <a:t>左/中</a:t>
                      </a:r>
                      <a:r>
                        <a:rPr lang="en-US" altLang="zh-CN" sz="1200"/>
                        <a:t>/</a:t>
                      </a:r>
                      <a:r>
                        <a:rPr lang="zh-CN" altLang="en-US" sz="1200"/>
                        <a:t>右</a:t>
                      </a:r>
                      <a:r>
                        <a:rPr lang="zh-CN" altLang="en-US" sz="1200"/>
                        <a:t>线阵列扬声器组</a:t>
                      </a:r>
                      <a:endParaRPr lang="zh-CN" altLang="en-US" sz="1200"/>
                    </a:p>
                  </a:txBody>
                  <a:tcPr/>
                </a:tc>
                <a:tc>
                  <a:txBody>
                    <a:bodyPr/>
                    <a:p>
                      <a:pPr algn="ctr">
                        <a:buNone/>
                      </a:pPr>
                      <a:r>
                        <a:rPr lang="zh-CN" altLang="en-US" sz="1200"/>
                        <a:t>(-10dB)：41Hz-20KHz </a:t>
                      </a:r>
                      <a:endParaRPr lang="zh-CN" altLang="en-US" sz="1200"/>
                    </a:p>
                  </a:txBody>
                  <a:tcPr/>
                </a:tc>
                <a:tc>
                  <a:txBody>
                    <a:bodyPr/>
                    <a:p>
                      <a:pPr algn="ctr">
                        <a:buNone/>
                      </a:pPr>
                      <a:r>
                        <a:rPr lang="zh-CN" altLang="en-US" sz="1200"/>
                        <a:t>144dB</a:t>
                      </a:r>
                      <a:endParaRPr lang="zh-CN" altLang="en-US" sz="1200"/>
                    </a:p>
                  </a:txBody>
                  <a:tcPr/>
                </a:tc>
                <a:tc>
                  <a:txBody>
                    <a:bodyPr/>
                    <a:p>
                      <a:pPr algn="ctr">
                        <a:buNone/>
                      </a:pPr>
                      <a:r>
                        <a:rPr lang="zh-CN" altLang="en-US" sz="1200"/>
                        <a:t>70°/90°/110°×10°</a:t>
                      </a:r>
                      <a:endParaRPr lang="zh-CN" altLang="en-US" sz="1200"/>
                    </a:p>
                  </a:txBody>
                  <a:tcPr/>
                </a:tc>
                <a:tc>
                  <a:txBody>
                    <a:bodyPr/>
                    <a:p>
                      <a:pPr algn="ctr">
                        <a:buNone/>
                      </a:pPr>
                      <a:r>
                        <a:rPr lang="en-US" altLang="zh-CN" sz="1200"/>
                        <a:t>6</a:t>
                      </a:r>
                      <a:r>
                        <a:rPr lang="zh-CN" altLang="en-US" sz="1200"/>
                        <a:t>（</a:t>
                      </a:r>
                      <a:r>
                        <a:rPr lang="en-US" altLang="zh-CN" sz="1200"/>
                        <a:t>2</a:t>
                      </a:r>
                      <a:r>
                        <a:rPr lang="en-US" altLang="zh-CN" sz="1200"/>
                        <a:t>+2+2</a:t>
                      </a:r>
                      <a:r>
                        <a:rPr lang="zh-CN" altLang="en-US" sz="1200"/>
                        <a:t>）</a:t>
                      </a:r>
                      <a:endParaRPr lang="zh-CN" altLang="en-US" sz="1200"/>
                    </a:p>
                  </a:txBody>
                  <a:tcPr/>
                </a:tc>
              </a:tr>
              <a:tr h="459105">
                <a:tc>
                  <a:txBody>
                    <a:bodyPr/>
                    <a:p>
                      <a:pPr algn="ctr">
                        <a:buNone/>
                      </a:pPr>
                      <a:r>
                        <a:rPr lang="zh-CN" altLang="en-US" sz="1200">
                          <a:sym typeface="+mn-ea"/>
                        </a:rPr>
                        <a:t>左/中</a:t>
                      </a:r>
                      <a:r>
                        <a:rPr lang="en-US" altLang="zh-CN" sz="1200">
                          <a:sym typeface="+mn-ea"/>
                        </a:rPr>
                        <a:t>/</a:t>
                      </a:r>
                      <a:r>
                        <a:rPr lang="zh-CN" altLang="en-US" sz="1200">
                          <a:sym typeface="+mn-ea"/>
                        </a:rPr>
                        <a:t>右线阵列扬声器组</a:t>
                      </a:r>
                      <a:endParaRPr lang="zh-CN" altLang="en-US" sz="1200"/>
                    </a:p>
                  </a:txBody>
                  <a:tcPr/>
                </a:tc>
                <a:tc>
                  <a:txBody>
                    <a:bodyPr/>
                    <a:p>
                      <a:pPr algn="ctr">
                        <a:buNone/>
                      </a:pPr>
                      <a:r>
                        <a:rPr lang="en-US" altLang="zh-CN" sz="1200"/>
                        <a:t>(-10dB)</a:t>
                      </a:r>
                      <a:r>
                        <a:rPr lang="zh-CN" altLang="en-US" sz="1200"/>
                        <a:t>：</a:t>
                      </a:r>
                      <a:r>
                        <a:rPr lang="en-US" altLang="zh-CN" sz="1200"/>
                        <a:t>42Hz-20KHz</a:t>
                      </a:r>
                      <a:endParaRPr lang="en-US" altLang="zh-CN" sz="1200"/>
                    </a:p>
                  </a:txBody>
                  <a:tcPr/>
                </a:tc>
                <a:tc>
                  <a:txBody>
                    <a:bodyPr/>
                    <a:p>
                      <a:pPr algn="ctr">
                        <a:buNone/>
                      </a:pPr>
                      <a:r>
                        <a:rPr lang="en-US" altLang="zh-CN" sz="1200"/>
                        <a:t>141dB</a:t>
                      </a:r>
                      <a:endParaRPr lang="en-US" altLang="zh-CN" sz="1200"/>
                    </a:p>
                  </a:txBody>
                  <a:tcPr/>
                </a:tc>
                <a:tc>
                  <a:txBody>
                    <a:bodyPr/>
                    <a:p>
                      <a:pPr algn="ctr">
                        <a:buNone/>
                      </a:pPr>
                      <a:r>
                        <a:rPr lang="en-US" altLang="zh-CN" sz="1200"/>
                        <a:t>70</a:t>
                      </a:r>
                      <a:r>
                        <a:rPr lang="en-US" altLang="en-US" sz="1200"/>
                        <a:t>°</a:t>
                      </a:r>
                      <a:r>
                        <a:rPr lang="en-US" altLang="zh-CN" sz="1200"/>
                        <a:t>/90</a:t>
                      </a:r>
                      <a:r>
                        <a:rPr lang="en-US" altLang="en-US" sz="1200"/>
                        <a:t>°</a:t>
                      </a:r>
                      <a:r>
                        <a:rPr lang="en-US" altLang="zh-CN" sz="1200"/>
                        <a:t>/110</a:t>
                      </a:r>
                      <a:r>
                        <a:rPr lang="en-US" altLang="en-US" sz="1200"/>
                        <a:t>°</a:t>
                      </a:r>
                      <a:r>
                        <a:rPr lang="en-US" altLang="en-US" sz="1200"/>
                        <a:t>×</a:t>
                      </a:r>
                      <a:r>
                        <a:rPr lang="en-US" altLang="zh-CN" sz="1200"/>
                        <a:t>30</a:t>
                      </a:r>
                      <a:r>
                        <a:rPr lang="en-US" altLang="en-US" sz="1200"/>
                        <a:t>°</a:t>
                      </a:r>
                      <a:endParaRPr lang="en-US" altLang="en-US" sz="1200"/>
                    </a:p>
                  </a:txBody>
                  <a:tcPr/>
                </a:tc>
                <a:tc>
                  <a:txBody>
                    <a:bodyPr/>
                    <a:p>
                      <a:pPr algn="ctr">
                        <a:buNone/>
                      </a:pPr>
                      <a:r>
                        <a:rPr lang="en-US" altLang="zh-CN" sz="1200"/>
                        <a:t>6</a:t>
                      </a:r>
                      <a:r>
                        <a:rPr lang="zh-CN" altLang="en-US" sz="1200"/>
                        <a:t>（</a:t>
                      </a:r>
                      <a:r>
                        <a:rPr lang="en-US" altLang="zh-CN" sz="1200"/>
                        <a:t>2+2+2</a:t>
                      </a:r>
                      <a:r>
                        <a:rPr lang="zh-CN" altLang="en-US" sz="1200"/>
                        <a:t>）</a:t>
                      </a:r>
                      <a:endParaRPr lang="zh-CN" altLang="en-US" sz="1200"/>
                    </a:p>
                  </a:txBody>
                  <a:tcPr/>
                </a:tc>
              </a:tr>
              <a:tr h="433705">
                <a:tc>
                  <a:txBody>
                    <a:bodyPr/>
                    <a:p>
                      <a:pPr algn="ctr">
                        <a:buNone/>
                      </a:pPr>
                      <a:r>
                        <a:rPr lang="zh-CN" altLang="en-US" sz="1200"/>
                        <a:t>超低扬声器组</a:t>
                      </a:r>
                      <a:endParaRPr lang="zh-CN" altLang="en-US" sz="1200"/>
                    </a:p>
                  </a:txBody>
                  <a:tcPr/>
                </a:tc>
                <a:tc>
                  <a:txBody>
                    <a:bodyPr/>
                    <a:p>
                      <a:pPr algn="ctr">
                        <a:buNone/>
                      </a:pPr>
                      <a:r>
                        <a:rPr lang="zh-CN" altLang="en-US" sz="1200">
                          <a:sym typeface="+mn-ea"/>
                        </a:rPr>
                        <a:t>(-10dB)：29Hz</a:t>
                      </a:r>
                      <a:endParaRPr lang="zh-CN" altLang="en-US" sz="1200">
                        <a:sym typeface="+mn-ea"/>
                      </a:endParaRPr>
                    </a:p>
                  </a:txBody>
                  <a:tcPr/>
                </a:tc>
                <a:tc>
                  <a:txBody>
                    <a:bodyPr/>
                    <a:p>
                      <a:pPr algn="ctr">
                        <a:buNone/>
                      </a:pPr>
                      <a:r>
                        <a:rPr lang="zh-CN" altLang="en-US" sz="1200"/>
                        <a:t>138dB</a:t>
                      </a:r>
                      <a:endParaRPr lang="zh-CN" altLang="en-US" sz="1200"/>
                    </a:p>
                  </a:txBody>
                  <a:tcPr/>
                </a:tc>
                <a:tc>
                  <a:txBody>
                    <a:bodyPr/>
                    <a:p>
                      <a:pPr algn="ctr">
                        <a:buNone/>
                      </a:pPr>
                      <a:r>
                        <a:rPr lang="zh-CN" altLang="en-US" sz="1200"/>
                        <a:t>心型指向</a:t>
                      </a:r>
                      <a:endParaRPr lang="zh-CN" altLang="en-US" sz="1200"/>
                    </a:p>
                  </a:txBody>
                  <a:tcPr/>
                </a:tc>
                <a:tc>
                  <a:txBody>
                    <a:bodyPr/>
                    <a:p>
                      <a:pPr algn="ctr">
                        <a:buNone/>
                      </a:pPr>
                      <a:r>
                        <a:rPr lang="en-US" altLang="zh-CN" sz="1200"/>
                        <a:t>6</a:t>
                      </a:r>
                      <a:r>
                        <a:rPr lang="zh-CN" altLang="en-US" sz="1200"/>
                        <a:t>（</a:t>
                      </a:r>
                      <a:r>
                        <a:rPr lang="en-US" altLang="zh-CN" sz="1200"/>
                        <a:t>3+3</a:t>
                      </a:r>
                      <a:r>
                        <a:rPr lang="zh-CN" altLang="en-US" sz="1200"/>
                        <a:t>）</a:t>
                      </a:r>
                      <a:endParaRPr lang="zh-CN" altLang="en-US" sz="1200"/>
                    </a:p>
                  </a:txBody>
                  <a:tcPr/>
                </a:tc>
              </a:tr>
              <a:tr h="459105">
                <a:tc>
                  <a:txBody>
                    <a:bodyPr/>
                    <a:p>
                      <a:pPr algn="ctr">
                        <a:buNone/>
                      </a:pPr>
                      <a:r>
                        <a:rPr lang="zh-CN" altLang="en-US" sz="1200"/>
                        <a:t>拉声像扬声器</a:t>
                      </a:r>
                      <a:r>
                        <a:rPr lang="zh-CN" altLang="en-US" sz="1200"/>
                        <a:t>组</a:t>
                      </a:r>
                      <a:endParaRPr lang="zh-CN" altLang="en-US" sz="1200"/>
                    </a:p>
                  </a:txBody>
                  <a:tcPr/>
                </a:tc>
                <a:tc>
                  <a:txBody>
                    <a:bodyPr/>
                    <a:p>
                      <a:pPr algn="ctr">
                        <a:buNone/>
                      </a:pPr>
                      <a:r>
                        <a:rPr lang="zh-CN" altLang="en-US" sz="1200">
                          <a:sym typeface="+mn-ea"/>
                        </a:rPr>
                        <a:t>(-10dB)：59Hz-20KHz</a:t>
                      </a:r>
                      <a:endParaRPr lang="zh-CN" altLang="en-US" sz="1200">
                        <a:sym typeface="+mn-ea"/>
                      </a:endParaRPr>
                    </a:p>
                  </a:txBody>
                  <a:tcPr/>
                </a:tc>
                <a:tc>
                  <a:txBody>
                    <a:bodyPr/>
                    <a:p>
                      <a:pPr algn="ctr">
                        <a:buNone/>
                      </a:pPr>
                      <a:r>
                        <a:rPr lang="zh-CN" altLang="en-US" sz="1200"/>
                        <a:t>136dB</a:t>
                      </a:r>
                      <a:endParaRPr lang="zh-CN" altLang="en-US" sz="1200"/>
                    </a:p>
                  </a:txBody>
                  <a:tcPr/>
                </a:tc>
                <a:tc>
                  <a:txBody>
                    <a:bodyPr/>
                    <a:p>
                      <a:pPr algn="ctr">
                        <a:buNone/>
                      </a:pPr>
                      <a:r>
                        <a:rPr lang="zh-CN" altLang="en-US" sz="1200"/>
                        <a:t>60°×90°</a:t>
                      </a:r>
                      <a:endParaRPr lang="zh-CN" altLang="en-US" sz="1200"/>
                    </a:p>
                  </a:txBody>
                  <a:tcPr/>
                </a:tc>
                <a:tc>
                  <a:txBody>
                    <a:bodyPr/>
                    <a:p>
                      <a:pPr algn="ctr">
                        <a:buNone/>
                      </a:pPr>
                      <a:r>
                        <a:rPr lang="en-US" sz="1200"/>
                        <a:t>2</a:t>
                      </a:r>
                      <a:endParaRPr lang="en-US" sz="1200"/>
                    </a:p>
                  </a:txBody>
                  <a:tcPr/>
                </a:tc>
              </a:tr>
              <a:tr h="459105">
                <a:tc>
                  <a:txBody>
                    <a:bodyPr/>
                    <a:p>
                      <a:pPr algn="ctr">
                        <a:buNone/>
                      </a:pPr>
                      <a:r>
                        <a:rPr lang="zh-CN" altLang="en-US" sz="1200"/>
                        <a:t>固定返送扬声器</a:t>
                      </a:r>
                      <a:r>
                        <a:rPr lang="zh-CN" altLang="en-US" sz="1200"/>
                        <a:t>组</a:t>
                      </a:r>
                      <a:endParaRPr lang="zh-CN" altLang="en-US" sz="1200"/>
                    </a:p>
                  </a:txBody>
                  <a:tcPr/>
                </a:tc>
                <a:tc>
                  <a:txBody>
                    <a:bodyPr/>
                    <a:p>
                      <a:pPr algn="ctr">
                        <a:buNone/>
                      </a:pPr>
                      <a:r>
                        <a:rPr lang="zh-CN" altLang="en-US" sz="1200">
                          <a:sym typeface="+mn-ea"/>
                        </a:rPr>
                        <a:t>(-10dB)：59Hz-20KHz</a:t>
                      </a:r>
                      <a:endParaRPr lang="zh-CN" altLang="en-US" sz="1200">
                        <a:sym typeface="+mn-ea"/>
                      </a:endParaRPr>
                    </a:p>
                  </a:txBody>
                  <a:tcPr/>
                </a:tc>
                <a:tc>
                  <a:txBody>
                    <a:bodyPr/>
                    <a:p>
                      <a:pPr algn="ctr">
                        <a:buNone/>
                      </a:pPr>
                      <a:r>
                        <a:rPr lang="zh-CN" altLang="en-US" sz="1200"/>
                        <a:t>136dB</a:t>
                      </a:r>
                      <a:endParaRPr lang="zh-CN" altLang="en-US" sz="1200"/>
                    </a:p>
                  </a:txBody>
                  <a:tcPr/>
                </a:tc>
                <a:tc>
                  <a:txBody>
                    <a:bodyPr/>
                    <a:p>
                      <a:pPr algn="ctr">
                        <a:buNone/>
                      </a:pPr>
                      <a:r>
                        <a:rPr lang="zh-CN" altLang="en-US" sz="1200"/>
                        <a:t>60°×90°</a:t>
                      </a:r>
                      <a:endParaRPr lang="zh-CN" altLang="en-US" sz="1200"/>
                    </a:p>
                  </a:txBody>
                  <a:tcPr/>
                </a:tc>
                <a:tc>
                  <a:txBody>
                    <a:bodyPr/>
                    <a:p>
                      <a:pPr algn="ctr">
                        <a:buNone/>
                      </a:pPr>
                      <a:r>
                        <a:rPr lang="en-US" altLang="zh-CN" sz="1200"/>
                        <a:t>4</a:t>
                      </a:r>
                      <a:endParaRPr lang="en-US" altLang="zh-CN" sz="1200"/>
                    </a:p>
                  </a:txBody>
                  <a:tcPr/>
                </a:tc>
              </a:tr>
              <a:tr h="459105">
                <a:tc>
                  <a:txBody>
                    <a:bodyPr/>
                    <a:p>
                      <a:pPr algn="ctr">
                        <a:buNone/>
                      </a:pPr>
                      <a:r>
                        <a:rPr lang="zh-CN" altLang="en-US" sz="1200"/>
                        <a:t>流动返送扬声器</a:t>
                      </a:r>
                      <a:r>
                        <a:rPr lang="zh-CN" altLang="en-US" sz="1200"/>
                        <a:t>组</a:t>
                      </a:r>
                      <a:endParaRPr lang="zh-CN" altLang="en-US" sz="1200"/>
                    </a:p>
                  </a:txBody>
                  <a:tcPr/>
                </a:tc>
                <a:tc>
                  <a:txBody>
                    <a:bodyPr/>
                    <a:p>
                      <a:pPr algn="ctr">
                        <a:buNone/>
                      </a:pPr>
                      <a:r>
                        <a:rPr lang="zh-CN" altLang="en-US" sz="1200">
                          <a:sym typeface="+mn-ea"/>
                        </a:rPr>
                        <a:t>(-10dB)：59Hz-20KHz</a:t>
                      </a:r>
                      <a:endParaRPr lang="zh-CN" altLang="en-US" sz="1200">
                        <a:sym typeface="+mn-ea"/>
                      </a:endParaRPr>
                    </a:p>
                  </a:txBody>
                  <a:tcPr/>
                </a:tc>
                <a:tc>
                  <a:txBody>
                    <a:bodyPr/>
                    <a:p>
                      <a:pPr algn="ctr">
                        <a:buNone/>
                      </a:pPr>
                      <a:r>
                        <a:rPr lang="zh-CN" altLang="en-US" sz="1200"/>
                        <a:t>136dB</a:t>
                      </a:r>
                      <a:endParaRPr lang="zh-CN" altLang="en-US" sz="1200"/>
                    </a:p>
                  </a:txBody>
                  <a:tcPr/>
                </a:tc>
                <a:tc>
                  <a:txBody>
                    <a:bodyPr/>
                    <a:p>
                      <a:pPr algn="ctr">
                        <a:buNone/>
                      </a:pPr>
                      <a:r>
                        <a:rPr lang="zh-CN" altLang="en-US" sz="1200"/>
                        <a:t>60°×90°</a:t>
                      </a:r>
                      <a:endParaRPr lang="zh-CN" altLang="en-US" sz="1200"/>
                    </a:p>
                  </a:txBody>
                  <a:tcPr/>
                </a:tc>
                <a:tc>
                  <a:txBody>
                    <a:bodyPr/>
                    <a:p>
                      <a:pPr algn="ctr">
                        <a:buNone/>
                      </a:pPr>
                      <a:r>
                        <a:rPr lang="en-US" altLang="zh-CN" sz="1200"/>
                        <a:t>6</a:t>
                      </a:r>
                      <a:endParaRPr lang="en-US" altLang="zh-CN" sz="1200"/>
                    </a:p>
                  </a:txBody>
                  <a:tcPr/>
                </a:tc>
              </a:tr>
              <a:tr h="458470">
                <a:tc>
                  <a:txBody>
                    <a:bodyPr/>
                    <a:p>
                      <a:pPr algn="ctr">
                        <a:buNone/>
                      </a:pPr>
                      <a:r>
                        <a:rPr lang="zh-CN" altLang="en-US" sz="1200"/>
                        <a:t>台唇</a:t>
                      </a:r>
                      <a:r>
                        <a:rPr lang="zh-CN" altLang="en-US" sz="1200"/>
                        <a:t>扬声器组</a:t>
                      </a:r>
                      <a:endParaRPr lang="zh-CN" altLang="en-US" sz="1200"/>
                    </a:p>
                  </a:txBody>
                  <a:tcPr/>
                </a:tc>
                <a:tc>
                  <a:txBody>
                    <a:bodyPr/>
                    <a:p>
                      <a:pPr algn="ctr">
                        <a:buNone/>
                      </a:pPr>
                      <a:r>
                        <a:rPr lang="en-US" altLang="zh-CN" sz="1200">
                          <a:sym typeface="+mn-ea"/>
                        </a:rPr>
                        <a:t>(-10dB)</a:t>
                      </a:r>
                      <a:r>
                        <a:rPr lang="zh-CN" altLang="en-US" sz="1200">
                          <a:sym typeface="+mn-ea"/>
                        </a:rPr>
                        <a:t>：</a:t>
                      </a:r>
                      <a:r>
                        <a:rPr lang="en-US" altLang="zh-CN" sz="1200">
                          <a:sym typeface="+mn-ea"/>
                        </a:rPr>
                        <a:t>95Hz-20KHz</a:t>
                      </a:r>
                      <a:endParaRPr lang="en-US" altLang="zh-CN" sz="1200">
                        <a:sym typeface="+mn-ea"/>
                      </a:endParaRPr>
                    </a:p>
                  </a:txBody>
                  <a:tcPr/>
                </a:tc>
                <a:tc>
                  <a:txBody>
                    <a:bodyPr/>
                    <a:p>
                      <a:pPr algn="ctr">
                        <a:buNone/>
                      </a:pPr>
                      <a:r>
                        <a:rPr lang="en-US" altLang="zh-CN" sz="1200"/>
                        <a:t>121dB</a:t>
                      </a:r>
                      <a:endParaRPr lang="en-US" altLang="zh-CN" sz="1200"/>
                    </a:p>
                  </a:txBody>
                  <a:tcPr/>
                </a:tc>
                <a:tc>
                  <a:txBody>
                    <a:bodyPr/>
                    <a:p>
                      <a:pPr algn="ctr">
                        <a:buNone/>
                      </a:pPr>
                      <a:r>
                        <a:rPr lang="en-US" altLang="zh-CN" sz="1200"/>
                        <a:t>110</a:t>
                      </a:r>
                      <a:r>
                        <a:rPr lang="en-US" altLang="en-US" sz="1200"/>
                        <a:t>°</a:t>
                      </a:r>
                      <a:r>
                        <a:rPr lang="en-US" altLang="en-US" sz="1200"/>
                        <a:t>×</a:t>
                      </a:r>
                      <a:r>
                        <a:rPr lang="en-US" altLang="zh-CN" sz="1200"/>
                        <a:t>110</a:t>
                      </a:r>
                      <a:r>
                        <a:rPr lang="en-US" altLang="en-US" sz="1200"/>
                        <a:t>°</a:t>
                      </a:r>
                      <a:endParaRPr lang="en-US" altLang="en-US" sz="1200"/>
                    </a:p>
                  </a:txBody>
                  <a:tcPr/>
                </a:tc>
                <a:tc>
                  <a:txBody>
                    <a:bodyPr/>
                    <a:p>
                      <a:pPr algn="ctr">
                        <a:buNone/>
                      </a:pPr>
                      <a:r>
                        <a:rPr lang="en-US" altLang="en-US" sz="1200"/>
                        <a:t>6</a:t>
                      </a:r>
                      <a:endParaRPr lang="en-US" altLang="en-US" sz="1200"/>
                    </a:p>
                  </a:txBody>
                  <a:tcPr/>
                </a:tc>
              </a:tr>
              <a:tr h="459105">
                <a:tc>
                  <a:txBody>
                    <a:bodyPr/>
                    <a:p>
                      <a:pPr algn="ctr">
                        <a:buNone/>
                      </a:pPr>
                      <a:r>
                        <a:rPr lang="zh-CN" altLang="en-US" sz="1200"/>
                        <a:t>乐池补声</a:t>
                      </a:r>
                      <a:r>
                        <a:rPr lang="zh-CN" altLang="en-US" sz="1200"/>
                        <a:t>扬声器组</a:t>
                      </a:r>
                      <a:endParaRPr lang="zh-CN" altLang="en-US" sz="1200"/>
                    </a:p>
                  </a:txBody>
                  <a:tcPr/>
                </a:tc>
                <a:tc>
                  <a:txBody>
                    <a:bodyPr/>
                    <a:p>
                      <a:pPr algn="ctr">
                        <a:buNone/>
                      </a:pPr>
                      <a:r>
                        <a:rPr lang="en-US" altLang="zh-CN" sz="1200">
                          <a:sym typeface="+mn-ea"/>
                        </a:rPr>
                        <a:t>(-10dB)</a:t>
                      </a:r>
                      <a:r>
                        <a:rPr lang="zh-CN" altLang="en-US" sz="1200">
                          <a:sym typeface="+mn-ea"/>
                        </a:rPr>
                        <a:t>：</a:t>
                      </a:r>
                      <a:r>
                        <a:rPr lang="en-US" altLang="zh-CN" sz="1200">
                          <a:sym typeface="+mn-ea"/>
                        </a:rPr>
                        <a:t>95Hz-20KHz</a:t>
                      </a:r>
                      <a:endParaRPr lang="en-US" altLang="zh-CN" sz="1200">
                        <a:sym typeface="+mn-ea"/>
                      </a:endParaRPr>
                    </a:p>
                  </a:txBody>
                  <a:tcPr/>
                </a:tc>
                <a:tc>
                  <a:txBody>
                    <a:bodyPr/>
                    <a:p>
                      <a:pPr algn="ctr">
                        <a:buNone/>
                      </a:pPr>
                      <a:r>
                        <a:rPr lang="en-US" altLang="zh-CN" sz="1200"/>
                        <a:t>121dB</a:t>
                      </a:r>
                      <a:endParaRPr lang="en-US" altLang="zh-CN" sz="1200"/>
                    </a:p>
                  </a:txBody>
                  <a:tcPr/>
                </a:tc>
                <a:tc>
                  <a:txBody>
                    <a:bodyPr/>
                    <a:p>
                      <a:pPr algn="ctr">
                        <a:buNone/>
                      </a:pPr>
                      <a:r>
                        <a:rPr lang="en-US" altLang="zh-CN" sz="1200"/>
                        <a:t>110</a:t>
                      </a:r>
                      <a:r>
                        <a:rPr lang="en-US" altLang="en-US" sz="1200"/>
                        <a:t>°</a:t>
                      </a:r>
                      <a:r>
                        <a:rPr lang="en-US" altLang="en-US" sz="1200"/>
                        <a:t>×</a:t>
                      </a:r>
                      <a:r>
                        <a:rPr lang="en-US" altLang="zh-CN" sz="1200"/>
                        <a:t>110</a:t>
                      </a:r>
                      <a:r>
                        <a:rPr lang="en-US" altLang="en-US" sz="1200"/>
                        <a:t>°</a:t>
                      </a:r>
                      <a:endParaRPr lang="en-US" altLang="en-US" sz="1200"/>
                    </a:p>
                  </a:txBody>
                  <a:tcPr/>
                </a:tc>
                <a:tc>
                  <a:txBody>
                    <a:bodyPr/>
                    <a:p>
                      <a:pPr algn="ctr">
                        <a:buNone/>
                      </a:pPr>
                      <a:r>
                        <a:rPr lang="en-US" altLang="en-US" sz="1200"/>
                        <a:t>6</a:t>
                      </a:r>
                      <a:endParaRPr lang="en-US" altLang="en-US" sz="1200"/>
                    </a:p>
                  </a:txBody>
                  <a:tcPr/>
                </a:tc>
              </a:tr>
              <a:tr h="459105">
                <a:tc>
                  <a:txBody>
                    <a:bodyPr/>
                    <a:p>
                      <a:pPr algn="ctr">
                        <a:buNone/>
                      </a:pPr>
                      <a:r>
                        <a:rPr lang="zh-CN" altLang="en-US" sz="1200"/>
                        <a:t>挑台</a:t>
                      </a:r>
                      <a:r>
                        <a:rPr lang="zh-CN" altLang="en-US" sz="1200"/>
                        <a:t>扬声器组</a:t>
                      </a:r>
                      <a:endParaRPr lang="zh-CN" altLang="en-US" sz="1200"/>
                    </a:p>
                  </a:txBody>
                  <a:tcPr/>
                </a:tc>
                <a:tc>
                  <a:txBody>
                    <a:bodyPr/>
                    <a:p>
                      <a:pPr algn="ctr">
                        <a:buNone/>
                      </a:pPr>
                      <a:r>
                        <a:rPr lang="en-US" altLang="zh-CN" sz="1200">
                          <a:sym typeface="+mn-ea"/>
                        </a:rPr>
                        <a:t>(-10dB)</a:t>
                      </a:r>
                      <a:r>
                        <a:rPr lang="zh-CN" altLang="en-US" sz="1200">
                          <a:sym typeface="+mn-ea"/>
                        </a:rPr>
                        <a:t>：</a:t>
                      </a:r>
                      <a:r>
                        <a:rPr lang="en-US" altLang="zh-CN" sz="1200">
                          <a:sym typeface="+mn-ea"/>
                        </a:rPr>
                        <a:t>60Hz-20KHz</a:t>
                      </a:r>
                      <a:endParaRPr lang="en-US" altLang="zh-CN" sz="1200">
                        <a:sym typeface="+mn-ea"/>
                      </a:endParaRPr>
                    </a:p>
                  </a:txBody>
                  <a:tcPr/>
                </a:tc>
                <a:tc>
                  <a:txBody>
                    <a:bodyPr/>
                    <a:p>
                      <a:pPr algn="ctr">
                        <a:buNone/>
                      </a:pPr>
                      <a:r>
                        <a:rPr lang="en-US" altLang="zh-CN" sz="1200"/>
                        <a:t>129dB</a:t>
                      </a:r>
                      <a:endParaRPr lang="en-US" altLang="zh-CN" sz="1200"/>
                    </a:p>
                  </a:txBody>
                  <a:tcPr/>
                </a:tc>
                <a:tc>
                  <a:txBody>
                    <a:bodyPr/>
                    <a:p>
                      <a:pPr algn="ctr">
                        <a:buNone/>
                      </a:pPr>
                      <a:r>
                        <a:rPr lang="en-US" altLang="zh-CN" sz="1200"/>
                        <a:t>100</a:t>
                      </a:r>
                      <a:r>
                        <a:rPr lang="en-US" altLang="en-US" sz="1200"/>
                        <a:t>°</a:t>
                      </a:r>
                      <a:r>
                        <a:rPr lang="en-US" altLang="en-US" sz="1200"/>
                        <a:t>×</a:t>
                      </a:r>
                      <a:r>
                        <a:rPr lang="en-US" altLang="zh-CN" sz="1200"/>
                        <a:t>100</a:t>
                      </a:r>
                      <a:r>
                        <a:rPr lang="en-US" altLang="en-US" sz="1200"/>
                        <a:t>°</a:t>
                      </a:r>
                      <a:endParaRPr lang="en-US" altLang="en-US" sz="1200"/>
                    </a:p>
                  </a:txBody>
                  <a:tcPr/>
                </a:tc>
                <a:tc>
                  <a:txBody>
                    <a:bodyPr/>
                    <a:p>
                      <a:pPr algn="ctr">
                        <a:buNone/>
                      </a:pPr>
                      <a:r>
                        <a:rPr lang="en-US" altLang="en-US" sz="1200"/>
                        <a:t>2</a:t>
                      </a:r>
                      <a:endParaRPr lang="en-US" altLang="en-US" sz="1200"/>
                    </a:p>
                  </a:txBody>
                  <a:tcPr/>
                </a:tc>
              </a:tr>
            </a:tbl>
          </a:graphicData>
        </a:graphic>
      </p:graphicFrame>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1.4、EASE声场模拟计算效果图</a:t>
            </a:r>
            <a:endParaRPr lang="zh-CN" altLang="en-US"/>
          </a:p>
        </p:txBody>
      </p:sp>
      <p:sp>
        <p:nvSpPr>
          <p:cNvPr id="3" name="内容占位符 2"/>
          <p:cNvSpPr>
            <a:spLocks noGrp="1"/>
          </p:cNvSpPr>
          <p:nvPr>
            <p:ph idx="1"/>
          </p:nvPr>
        </p:nvSpPr>
        <p:spPr/>
        <p:txBody>
          <a:bodyPr/>
          <a:p>
            <a:r>
              <a:rPr lang="zh-CN" altLang="en-US"/>
              <a:t>声场模拟计算采用宽带粉红噪声：</a:t>
            </a:r>
            <a:endParaRPr lang="zh-CN" altLang="en-US"/>
          </a:p>
          <a:p>
            <a:endParaRPr lang="zh-CN" altLang="en-US"/>
          </a:p>
          <a:p>
            <a:endParaRPr lang="zh-CN" altLang="en-US"/>
          </a:p>
          <a:p>
            <a:endParaRPr lang="zh-CN" altLang="en-US"/>
          </a:p>
          <a:p>
            <a:endParaRPr lang="zh-CN" altLang="en-US"/>
          </a:p>
          <a:p>
            <a:r>
              <a:rPr lang="zh-CN" altLang="en-US"/>
              <a:t>扩声系统语言传输指数STIPa分别设置为男声源及女声源进行计算：</a:t>
            </a:r>
            <a:endParaRPr lang="zh-CN" altLang="en-US"/>
          </a:p>
        </p:txBody>
      </p:sp>
      <p:pic>
        <p:nvPicPr>
          <p:cNvPr id="4" name="图片 -2147482450"/>
          <p:cNvPicPr>
            <a:picLocks noChangeAspect="1"/>
          </p:cNvPicPr>
          <p:nvPr/>
        </p:nvPicPr>
        <p:blipFill>
          <a:blip r:embed="rId1"/>
          <a:stretch>
            <a:fillRect/>
          </a:stretch>
        </p:blipFill>
        <p:spPr>
          <a:xfrm>
            <a:off x="4300538" y="2143443"/>
            <a:ext cx="3590925" cy="1762125"/>
          </a:xfrm>
          <a:prstGeom prst="rect">
            <a:avLst/>
          </a:prstGeom>
          <a:noFill/>
          <a:ln w="9525">
            <a:noFill/>
          </a:ln>
        </p:spPr>
      </p:pic>
      <p:pic>
        <p:nvPicPr>
          <p:cNvPr id="5" name="图片 73"/>
          <p:cNvPicPr>
            <a:picLocks noChangeAspect="1"/>
          </p:cNvPicPr>
          <p:nvPr/>
        </p:nvPicPr>
        <p:blipFill>
          <a:blip r:embed="rId2"/>
          <a:stretch>
            <a:fillRect/>
          </a:stretch>
        </p:blipFill>
        <p:spPr>
          <a:xfrm>
            <a:off x="4295140" y="4735513"/>
            <a:ext cx="3596640" cy="1424305"/>
          </a:xfrm>
          <a:prstGeom prst="rect">
            <a:avLst/>
          </a:prstGeom>
          <a:noFill/>
          <a:ln w="9525">
            <a:noFill/>
          </a:ln>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615*77"/>
  <p:tag name="TABLE_ENDDRAG_RECT" val="104*167*615*77"/>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646*353"/>
  <p:tag name="TABLE_ENDDRAG_RECT" val="144*108*646*353"/>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commondata" val="eyJoZGlkIjoiMzczMjRlYTc3ZTk1NDE2NTE2NDY1MzUwOTZhMWY1MDE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2966</Words>
  <Application>WPS 演示</Application>
  <PresentationFormat>宽屏</PresentationFormat>
  <Paragraphs>383</Paragraphs>
  <Slides>32</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vt:lpstr>
      <vt:lpstr>宋体</vt:lpstr>
      <vt:lpstr>Wingdings</vt:lpstr>
      <vt:lpstr>Wingdings</vt:lpstr>
      <vt:lpstr>微软雅黑</vt:lpstr>
      <vt:lpstr>Arial Unicode MS</vt:lpstr>
      <vt:lpstr>Calibri</vt:lpstr>
      <vt:lpstr>WPS</vt:lpstr>
      <vt:lpstr>EASE扩声模拟报告  </vt:lpstr>
      <vt:lpstr>音乐舞蹈演出厅EASE分析</vt:lpstr>
      <vt:lpstr>1.1、EASE模型数据</vt:lpstr>
      <vt:lpstr>PowerPoint 演示文稿</vt:lpstr>
      <vt:lpstr>1.2、声学设计依据</vt:lpstr>
      <vt:lpstr>PowerPoint 演示文稿</vt:lpstr>
      <vt:lpstr>1.3、扬声器配置</vt:lpstr>
      <vt:lpstr>音乐舞蹈演出厅扬声器配置：</vt:lpstr>
      <vt:lpstr>1.4、EASE声场模拟计算效果图</vt:lpstr>
      <vt:lpstr>1.4.1、音乐舞蹈演出厅总声压级（Total SPL）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1.4.2、扩声系统语言传递指数（STI PA）</vt:lpstr>
      <vt:lpstr>PowerPoint 演示文稿</vt:lpstr>
      <vt:lpstr>PowerPoint 演示文稿</vt:lpstr>
      <vt:lpstr>PowerPoint 演示文稿</vt:lpstr>
      <vt:lpstr>1.4.5、EASE声场模拟计算结论</vt:lpstr>
      <vt:lpstr>PowerPoint 演示文稿</vt:lpstr>
      <vt:lpstr>PowerPoint 演示文稿</vt:lpstr>
      <vt:lpstr>结论：</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陆均桂</cp:lastModifiedBy>
  <cp:revision>175</cp:revision>
  <dcterms:created xsi:type="dcterms:W3CDTF">2019-06-19T02:08:00Z</dcterms:created>
  <dcterms:modified xsi:type="dcterms:W3CDTF">2025-05-19T00:54:39Z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39FFFC8DB77D42BF8AFBFEE760180E73_13</vt:lpwstr>
  </property>
</Properties>
</file>